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8" r:id="rId10"/>
    <p:sldId id="269" r:id="rId11"/>
    <p:sldId id="271" r:id="rId12"/>
    <p:sldId id="272" r:id="rId13"/>
    <p:sldId id="273" r:id="rId14"/>
  </p:sldIdLst>
  <p:sldSz cx="9906000" cy="6858000" type="A4"/>
  <p:notesSz cx="9906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228" y="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26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11813" y="0"/>
            <a:ext cx="42926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6812B5-641B-44A2-807F-35D75A6ED384}" type="datetimeFigureOut">
              <a:rPr lang="en-US" smtClean="0"/>
              <a:t>8/23/2025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1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0600" y="3300413"/>
            <a:ext cx="79248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2926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11813" y="6513513"/>
            <a:ext cx="42926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393842-9D82-4FE5-9691-030B13949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797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BEBEBE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ts val="2390"/>
              </a:lnSpc>
            </a:pPr>
            <a:r>
              <a:rPr spc="235" dirty="0"/>
              <a:t>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BEBEBE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ts val="2390"/>
              </a:lnSpc>
            </a:pPr>
            <a:r>
              <a:rPr spc="45" dirty="0"/>
              <a:t>I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BEBEBE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ts val="2390"/>
              </a:lnSpc>
            </a:pPr>
            <a:r>
              <a:rPr spc="235" dirty="0"/>
              <a:t>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BEBEBE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ts val="2390"/>
              </a:lnSpc>
            </a:pPr>
            <a:r>
              <a:rPr spc="45" dirty="0"/>
              <a:t>I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BEBEBE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ts val="2390"/>
              </a:lnSpc>
            </a:pPr>
            <a:r>
              <a:rPr spc="235" dirty="0"/>
              <a:t>E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BEBEBE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ts val="2390"/>
              </a:lnSpc>
            </a:pPr>
            <a:r>
              <a:rPr spc="45" dirty="0"/>
              <a:t>I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BEBEBE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ts val="2390"/>
              </a:lnSpc>
            </a:pPr>
            <a:r>
              <a:rPr spc="235" dirty="0"/>
              <a:t>E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BEBEBE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ts val="2390"/>
              </a:lnSpc>
            </a:pPr>
            <a:r>
              <a:rPr spc="45" dirty="0"/>
              <a:t>I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BEBEBE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ts val="2390"/>
              </a:lnSpc>
            </a:pPr>
            <a:r>
              <a:rPr spc="235" dirty="0"/>
              <a:t>E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BEBEBE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ts val="2390"/>
              </a:lnSpc>
            </a:pPr>
            <a:r>
              <a:rPr spc="45" dirty="0"/>
              <a:t>I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177405" cy="101600"/>
          </a:xfrm>
          <a:custGeom>
            <a:avLst/>
            <a:gdLst/>
            <a:ahLst/>
            <a:cxnLst/>
            <a:rect l="l" t="t" r="r" b="b"/>
            <a:pathLst>
              <a:path w="7177405" h="101600">
                <a:moveTo>
                  <a:pt x="7176897" y="0"/>
                </a:moveTo>
                <a:lnTo>
                  <a:pt x="0" y="0"/>
                </a:lnTo>
                <a:lnTo>
                  <a:pt x="0" y="101600"/>
                </a:lnTo>
                <a:lnTo>
                  <a:pt x="7151497" y="101600"/>
                </a:lnTo>
                <a:lnTo>
                  <a:pt x="7176897" y="0"/>
                </a:lnTo>
                <a:close/>
              </a:path>
            </a:pathLst>
          </a:custGeom>
          <a:solidFill>
            <a:srgbClr val="8FA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7177405" cy="101600"/>
          </a:xfrm>
          <a:custGeom>
            <a:avLst/>
            <a:gdLst/>
            <a:ahLst/>
            <a:cxnLst/>
            <a:rect l="l" t="t" r="r" b="b"/>
            <a:pathLst>
              <a:path w="7177405" h="101600">
                <a:moveTo>
                  <a:pt x="7176897" y="0"/>
                </a:moveTo>
                <a:lnTo>
                  <a:pt x="7151497" y="101600"/>
                </a:lnTo>
                <a:lnTo>
                  <a:pt x="0" y="101600"/>
                </a:lnTo>
              </a:path>
            </a:pathLst>
          </a:custGeom>
          <a:ln w="12700">
            <a:solidFill>
              <a:srgbClr val="8FAA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187056" y="0"/>
            <a:ext cx="2719070" cy="111760"/>
          </a:xfrm>
          <a:custGeom>
            <a:avLst/>
            <a:gdLst/>
            <a:ahLst/>
            <a:cxnLst/>
            <a:rect l="l" t="t" r="r" b="b"/>
            <a:pathLst>
              <a:path w="2719070" h="111760">
                <a:moveTo>
                  <a:pt x="2718943" y="0"/>
                </a:moveTo>
                <a:lnTo>
                  <a:pt x="27940" y="0"/>
                </a:lnTo>
                <a:lnTo>
                  <a:pt x="0" y="111759"/>
                </a:lnTo>
                <a:lnTo>
                  <a:pt x="2718943" y="111759"/>
                </a:lnTo>
                <a:lnTo>
                  <a:pt x="271894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7187056" y="0"/>
            <a:ext cx="2719070" cy="111760"/>
          </a:xfrm>
          <a:custGeom>
            <a:avLst/>
            <a:gdLst/>
            <a:ahLst/>
            <a:cxnLst/>
            <a:rect l="l" t="t" r="r" b="b"/>
            <a:pathLst>
              <a:path w="2719070" h="111760">
                <a:moveTo>
                  <a:pt x="2718943" y="111759"/>
                </a:moveTo>
                <a:lnTo>
                  <a:pt x="0" y="111759"/>
                </a:lnTo>
                <a:lnTo>
                  <a:pt x="27940" y="0"/>
                </a:lnTo>
              </a:path>
            </a:pathLst>
          </a:custGeom>
          <a:ln w="12699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6712774"/>
            <a:ext cx="9906000" cy="142240"/>
          </a:xfrm>
          <a:custGeom>
            <a:avLst/>
            <a:gdLst/>
            <a:ahLst/>
            <a:cxnLst/>
            <a:rect l="l" t="t" r="r" b="b"/>
            <a:pathLst>
              <a:path w="9906000" h="142240">
                <a:moveTo>
                  <a:pt x="9906000" y="0"/>
                </a:moveTo>
                <a:lnTo>
                  <a:pt x="0" y="0"/>
                </a:lnTo>
                <a:lnTo>
                  <a:pt x="0" y="142240"/>
                </a:lnTo>
                <a:lnTo>
                  <a:pt x="9906000" y="142240"/>
                </a:lnTo>
                <a:lnTo>
                  <a:pt x="9906000" y="0"/>
                </a:lnTo>
                <a:close/>
              </a:path>
            </a:pathLst>
          </a:custGeom>
          <a:solidFill>
            <a:srgbClr val="8FA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6712774"/>
            <a:ext cx="9906000" cy="142240"/>
          </a:xfrm>
          <a:custGeom>
            <a:avLst/>
            <a:gdLst/>
            <a:ahLst/>
            <a:cxnLst/>
            <a:rect l="l" t="t" r="r" b="b"/>
            <a:pathLst>
              <a:path w="9906000" h="142240">
                <a:moveTo>
                  <a:pt x="0" y="142240"/>
                </a:moveTo>
                <a:lnTo>
                  <a:pt x="9906000" y="142240"/>
                </a:lnTo>
                <a:lnTo>
                  <a:pt x="9906000" y="0"/>
                </a:lnTo>
                <a:lnTo>
                  <a:pt x="0" y="0"/>
                </a:lnTo>
                <a:lnTo>
                  <a:pt x="0" y="142240"/>
                </a:lnTo>
                <a:close/>
              </a:path>
            </a:pathLst>
          </a:custGeom>
          <a:ln w="12700">
            <a:solidFill>
              <a:srgbClr val="8FAA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6689" y="6706425"/>
            <a:ext cx="246380" cy="15493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27050" y="6705828"/>
            <a:ext cx="246379" cy="15493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69203" y="6710895"/>
            <a:ext cx="244586" cy="153454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13091" y="6700735"/>
            <a:ext cx="246392" cy="16062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0362" y="267462"/>
            <a:ext cx="9298940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6910" y="1437005"/>
            <a:ext cx="5634355" cy="4756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40658" y="6633926"/>
            <a:ext cx="208915" cy="3244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BEBEBE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ts val="2390"/>
              </a:lnSpc>
            </a:pPr>
            <a:r>
              <a:rPr spc="235" dirty="0"/>
              <a:t>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97008" y="6633926"/>
            <a:ext cx="127634" cy="3244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BEBEBE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ts val="2390"/>
              </a:lnSpc>
            </a:pPr>
            <a:r>
              <a:rPr spc="45" dirty="0"/>
              <a:t>I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13232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26" Type="http://schemas.openxmlformats.org/officeDocument/2006/relationships/image" Target="../media/image54.png"/><Relationship Id="rId39" Type="http://schemas.openxmlformats.org/officeDocument/2006/relationships/image" Target="../media/image67.png"/><Relationship Id="rId21" Type="http://schemas.openxmlformats.org/officeDocument/2006/relationships/image" Target="../media/image49.png"/><Relationship Id="rId34" Type="http://schemas.openxmlformats.org/officeDocument/2006/relationships/image" Target="../media/image62.png"/><Relationship Id="rId42" Type="http://schemas.openxmlformats.org/officeDocument/2006/relationships/image" Target="../media/image5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29" Type="http://schemas.openxmlformats.org/officeDocument/2006/relationships/image" Target="../media/image57.png"/><Relationship Id="rId41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24" Type="http://schemas.openxmlformats.org/officeDocument/2006/relationships/image" Target="../media/image52.png"/><Relationship Id="rId32" Type="http://schemas.openxmlformats.org/officeDocument/2006/relationships/image" Target="../media/image60.png"/><Relationship Id="rId37" Type="http://schemas.openxmlformats.org/officeDocument/2006/relationships/image" Target="../media/image65.png"/><Relationship Id="rId40" Type="http://schemas.openxmlformats.org/officeDocument/2006/relationships/image" Target="../media/image68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23" Type="http://schemas.openxmlformats.org/officeDocument/2006/relationships/image" Target="../media/image51.png"/><Relationship Id="rId28" Type="http://schemas.openxmlformats.org/officeDocument/2006/relationships/image" Target="../media/image56.png"/><Relationship Id="rId36" Type="http://schemas.openxmlformats.org/officeDocument/2006/relationships/image" Target="../media/image64.png"/><Relationship Id="rId10" Type="http://schemas.openxmlformats.org/officeDocument/2006/relationships/image" Target="../media/image38.png"/><Relationship Id="rId19" Type="http://schemas.openxmlformats.org/officeDocument/2006/relationships/image" Target="../media/image47.png"/><Relationship Id="rId31" Type="http://schemas.openxmlformats.org/officeDocument/2006/relationships/image" Target="../media/image59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Relationship Id="rId22" Type="http://schemas.openxmlformats.org/officeDocument/2006/relationships/image" Target="../media/image50.png"/><Relationship Id="rId27" Type="http://schemas.openxmlformats.org/officeDocument/2006/relationships/image" Target="../media/image55.png"/><Relationship Id="rId30" Type="http://schemas.openxmlformats.org/officeDocument/2006/relationships/image" Target="../media/image58.png"/><Relationship Id="rId35" Type="http://schemas.openxmlformats.org/officeDocument/2006/relationships/image" Target="../media/image63.png"/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5" Type="http://schemas.openxmlformats.org/officeDocument/2006/relationships/image" Target="../media/image53.png"/><Relationship Id="rId33" Type="http://schemas.openxmlformats.org/officeDocument/2006/relationships/image" Target="../media/image61.png"/><Relationship Id="rId38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9076" y="292472"/>
            <a:ext cx="1312495" cy="125426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727542"/>
            <a:ext cx="9905999" cy="398259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00776" y="180797"/>
            <a:ext cx="4023995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800" b="1" spc="930" dirty="0">
                <a:solidFill>
                  <a:srgbClr val="1F487C"/>
                </a:solidFill>
                <a:latin typeface="Cambria"/>
                <a:cs typeface="Cambria"/>
              </a:rPr>
              <a:t>R.I.S.E</a:t>
            </a:r>
            <a:endParaRPr sz="88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1937" y="6633926"/>
            <a:ext cx="224154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175" dirty="0">
                <a:solidFill>
                  <a:srgbClr val="BEBEBE"/>
                </a:solidFill>
                <a:latin typeface="Cambria"/>
                <a:cs typeface="Cambria"/>
              </a:rPr>
              <a:t>R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45" dirty="0"/>
              <a:t>I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6129" y="6633926"/>
            <a:ext cx="193675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245" dirty="0">
                <a:solidFill>
                  <a:srgbClr val="BEBEBE"/>
                </a:solidFill>
                <a:latin typeface="Cambria"/>
                <a:cs typeface="Cambria"/>
              </a:rPr>
              <a:t>S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235" dirty="0"/>
              <a:t>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60721" y="5933643"/>
            <a:ext cx="506666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u="sng" spc="33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mbria"/>
                <a:cs typeface="Cambria"/>
              </a:rPr>
              <a:t>CORPORATE</a:t>
            </a:r>
            <a:r>
              <a:rPr sz="3200" u="sng" spc="3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mbria"/>
                <a:cs typeface="Cambria"/>
              </a:rPr>
              <a:t> </a:t>
            </a:r>
            <a:r>
              <a:rPr sz="3200" u="sng" spc="29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mbria"/>
                <a:cs typeface="Cambria"/>
              </a:rPr>
              <a:t>OVERVIEW</a:t>
            </a:r>
            <a:endParaRPr sz="3200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spc="-95" dirty="0">
                <a:solidFill>
                  <a:srgbClr val="006FC0"/>
                </a:solidFill>
              </a:rPr>
              <a:t>CORPORATE</a:t>
            </a:r>
            <a:r>
              <a:rPr spc="-35" dirty="0">
                <a:solidFill>
                  <a:srgbClr val="006FC0"/>
                </a:solidFill>
              </a:rPr>
              <a:t> </a:t>
            </a:r>
            <a:r>
              <a:rPr spc="-10" dirty="0">
                <a:solidFill>
                  <a:srgbClr val="006FC0"/>
                </a:solidFill>
              </a:rPr>
              <a:t>EVOLUTION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411" y="1143000"/>
            <a:ext cx="8450189" cy="532206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1937" y="6633926"/>
            <a:ext cx="224154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175" dirty="0">
                <a:solidFill>
                  <a:srgbClr val="BEBEBE"/>
                </a:solidFill>
                <a:latin typeface="Cambria"/>
                <a:cs typeface="Cambria"/>
              </a:rPr>
              <a:t>R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45" dirty="0"/>
              <a:t>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6129" y="6633926"/>
            <a:ext cx="193675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245" dirty="0">
                <a:solidFill>
                  <a:srgbClr val="BEBEBE"/>
                </a:solidFill>
                <a:latin typeface="Cambria"/>
                <a:cs typeface="Cambria"/>
              </a:rPr>
              <a:t>S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235" dirty="0"/>
              <a:t>E</a:t>
            </a:r>
          </a:p>
        </p:txBody>
      </p:sp>
      <p:pic>
        <p:nvPicPr>
          <p:cNvPr id="8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17305" y="193531"/>
            <a:ext cx="1312495" cy="12542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6FC0"/>
                </a:solidFill>
              </a:rPr>
              <a:t>BUSINESS</a:t>
            </a:r>
            <a:r>
              <a:rPr spc="-95" dirty="0">
                <a:solidFill>
                  <a:srgbClr val="006FC0"/>
                </a:solidFill>
              </a:rPr>
              <a:t> </a:t>
            </a:r>
            <a:r>
              <a:rPr spc="-25" dirty="0">
                <a:solidFill>
                  <a:srgbClr val="006FC0"/>
                </a:solidFill>
              </a:rPr>
              <a:t>VERTICALS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3428" y="988989"/>
            <a:ext cx="3440484" cy="53105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90829" y="1194053"/>
            <a:ext cx="433578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299085" algn="l"/>
              </a:tabLst>
            </a:pPr>
            <a:r>
              <a:rPr sz="1800" dirty="0">
                <a:latin typeface="Franklin Gothic Medium"/>
                <a:cs typeface="Franklin Gothic Medium"/>
              </a:rPr>
              <a:t>EPCC:</a:t>
            </a:r>
            <a:r>
              <a:rPr sz="1800" spc="105" dirty="0">
                <a:latin typeface="Franklin Gothic Medium"/>
                <a:cs typeface="Franklin Gothic Medium"/>
              </a:rPr>
              <a:t>  </a:t>
            </a:r>
            <a:r>
              <a:rPr sz="1800" dirty="0">
                <a:latin typeface="Franklin Gothic Medium"/>
                <a:cs typeface="Franklin Gothic Medium"/>
              </a:rPr>
              <a:t>End-</a:t>
            </a:r>
            <a:r>
              <a:rPr sz="1800" spc="-35" dirty="0">
                <a:latin typeface="Franklin Gothic Medium"/>
                <a:cs typeface="Franklin Gothic Medium"/>
              </a:rPr>
              <a:t>to-</a:t>
            </a:r>
            <a:r>
              <a:rPr sz="1800" dirty="0">
                <a:latin typeface="Franklin Gothic Medium"/>
                <a:cs typeface="Franklin Gothic Medium"/>
              </a:rPr>
              <a:t>end</a:t>
            </a:r>
            <a:r>
              <a:rPr sz="1800" spc="100" dirty="0">
                <a:latin typeface="Franklin Gothic Medium"/>
                <a:cs typeface="Franklin Gothic Medium"/>
              </a:rPr>
              <a:t>  </a:t>
            </a:r>
            <a:r>
              <a:rPr sz="1800" dirty="0">
                <a:latin typeface="Franklin Gothic Medium"/>
                <a:cs typeface="Franklin Gothic Medium"/>
              </a:rPr>
              <a:t>project</a:t>
            </a:r>
            <a:r>
              <a:rPr sz="1800" spc="100" dirty="0">
                <a:latin typeface="Franklin Gothic Medium"/>
                <a:cs typeface="Franklin Gothic Medium"/>
              </a:rPr>
              <a:t>  </a:t>
            </a:r>
            <a:r>
              <a:rPr sz="1800" dirty="0">
                <a:latin typeface="Franklin Gothic Medium"/>
                <a:cs typeface="Franklin Gothic Medium"/>
              </a:rPr>
              <a:t>delivery</a:t>
            </a:r>
            <a:r>
              <a:rPr sz="1800" spc="110" dirty="0">
                <a:latin typeface="Franklin Gothic Medium"/>
                <a:cs typeface="Franklin Gothic Medium"/>
              </a:rPr>
              <a:t>  </a:t>
            </a:r>
            <a:r>
              <a:rPr sz="1800" spc="-20" dirty="0">
                <a:latin typeface="Franklin Gothic Medium"/>
                <a:cs typeface="Franklin Gothic Medium"/>
              </a:rPr>
              <a:t>with 	</a:t>
            </a:r>
            <a:r>
              <a:rPr sz="1800" dirty="0">
                <a:latin typeface="Franklin Gothic Medium"/>
                <a:cs typeface="Franklin Gothic Medium"/>
              </a:rPr>
              <a:t>excellence</a:t>
            </a:r>
            <a:r>
              <a:rPr sz="1800" spc="29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in</a:t>
            </a:r>
            <a:r>
              <a:rPr sz="1800" spc="28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Engineering,</a:t>
            </a:r>
            <a:r>
              <a:rPr sz="1800" spc="30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Procurement, 	</a:t>
            </a:r>
            <a:r>
              <a:rPr sz="1800" spc="-10" dirty="0">
                <a:latin typeface="Franklin Gothic Medium"/>
                <a:cs typeface="Franklin Gothic Medium"/>
              </a:rPr>
              <a:t>Construction,</a:t>
            </a:r>
            <a:r>
              <a:rPr sz="1800" spc="-4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and</a:t>
            </a:r>
            <a:r>
              <a:rPr sz="1800" spc="-30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Commissioning.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1937" y="6633926"/>
            <a:ext cx="224154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175" dirty="0">
                <a:solidFill>
                  <a:srgbClr val="BEBEBE"/>
                </a:solidFill>
                <a:latin typeface="Cambria"/>
                <a:cs typeface="Cambria"/>
              </a:rPr>
              <a:t>R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45" dirty="0"/>
              <a:t>I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86129" y="6633926"/>
            <a:ext cx="193675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245" dirty="0">
                <a:solidFill>
                  <a:srgbClr val="BEBEBE"/>
                </a:solidFill>
                <a:latin typeface="Cambria"/>
                <a:cs typeface="Cambria"/>
              </a:rPr>
              <a:t>S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235" dirty="0"/>
              <a:t>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295525" y="2291588"/>
            <a:ext cx="252920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86385" algn="r">
              <a:lnSpc>
                <a:spcPct val="100000"/>
              </a:lnSpc>
              <a:spcBef>
                <a:spcPts val="100"/>
              </a:spcBef>
              <a:tabLst>
                <a:tab pos="706120" algn="l"/>
                <a:tab pos="1200150" algn="l"/>
                <a:tab pos="1294130" algn="l"/>
                <a:tab pos="2147570" algn="l"/>
              </a:tabLst>
            </a:pPr>
            <a:r>
              <a:rPr sz="1800" spc="-50" dirty="0">
                <a:latin typeface="Franklin Gothic Medium"/>
                <a:cs typeface="Franklin Gothic Medium"/>
              </a:rPr>
              <a:t>&amp;</a:t>
            </a:r>
            <a:r>
              <a:rPr sz="1800" dirty="0">
                <a:latin typeface="Franklin Gothic Medium"/>
                <a:cs typeface="Franklin Gothic Medium"/>
              </a:rPr>
              <a:t>		</a:t>
            </a:r>
            <a:r>
              <a:rPr sz="1800" spc="-20" dirty="0">
                <a:latin typeface="Franklin Gothic Medium"/>
                <a:cs typeface="Franklin Gothic Medium"/>
              </a:rPr>
              <a:t>Maintenance: </a:t>
            </a:r>
            <a:r>
              <a:rPr sz="1800" spc="-10" dirty="0">
                <a:latin typeface="Franklin Gothic Medium"/>
                <a:cs typeface="Franklin Gothic Medium"/>
              </a:rPr>
              <a:t>solutions</a:t>
            </a:r>
            <a:r>
              <a:rPr sz="1800" dirty="0">
                <a:latin typeface="Franklin Gothic Medium"/>
                <a:cs typeface="Franklin Gothic Medium"/>
              </a:rPr>
              <a:t>		</a:t>
            </a:r>
            <a:r>
              <a:rPr sz="1800" spc="-10" dirty="0">
                <a:latin typeface="Franklin Gothic Medium"/>
                <a:cs typeface="Franklin Gothic Medium"/>
              </a:rPr>
              <a:t>ensuring plant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10" dirty="0">
                <a:latin typeface="Franklin Gothic Medium"/>
                <a:cs typeface="Franklin Gothic Medium"/>
              </a:rPr>
              <a:t>performance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20" dirty="0">
                <a:latin typeface="Franklin Gothic Medium"/>
                <a:cs typeface="Franklin Gothic Medium"/>
              </a:rPr>
              <a:t>and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0829" y="2291588"/>
            <a:ext cx="180784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299085" algn="l"/>
              </a:tabLst>
            </a:pPr>
            <a:r>
              <a:rPr sz="1800" spc="-10" dirty="0">
                <a:latin typeface="Franklin Gothic Medium"/>
                <a:cs typeface="Franklin Gothic Medium"/>
              </a:rPr>
              <a:t>Operations 	</a:t>
            </a:r>
            <a:r>
              <a:rPr sz="1800" spc="-25" dirty="0">
                <a:latin typeface="Franklin Gothic Medium"/>
                <a:cs typeface="Franklin Gothic Medium"/>
              </a:rPr>
              <a:t>Comprehensive 	</a:t>
            </a:r>
            <a:r>
              <a:rPr sz="1800" spc="-10" dirty="0">
                <a:latin typeface="Franklin Gothic Medium"/>
                <a:cs typeface="Franklin Gothic Medium"/>
              </a:rPr>
              <a:t>uninterrupted 	reliability.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0829" y="3663442"/>
            <a:ext cx="28022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299085" algn="l"/>
                <a:tab pos="1029335" algn="l"/>
                <a:tab pos="2173605" algn="l"/>
              </a:tabLst>
            </a:pPr>
            <a:r>
              <a:rPr sz="1800" spc="-10" dirty="0">
                <a:latin typeface="Franklin Gothic Medium"/>
                <a:cs typeface="Franklin Gothic Medium"/>
              </a:rPr>
              <a:t>Field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10" dirty="0">
                <a:latin typeface="Franklin Gothic Medium"/>
                <a:cs typeface="Franklin Gothic Medium"/>
              </a:rPr>
              <a:t>Services: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10" dirty="0">
                <a:latin typeface="Franklin Gothic Medium"/>
                <a:cs typeface="Franklin Gothic Medium"/>
              </a:rPr>
              <a:t>Expert 	troubleshooting,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05505" y="3937761"/>
            <a:ext cx="984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Franklin Gothic Medium"/>
                <a:cs typeface="Franklin Gothic Medium"/>
              </a:rPr>
              <a:t>upgrades,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33394" y="3663442"/>
            <a:ext cx="12947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1225" marR="5080" indent="-899160" algn="r">
              <a:lnSpc>
                <a:spcPct val="100000"/>
              </a:lnSpc>
              <a:spcBef>
                <a:spcPts val="100"/>
              </a:spcBef>
              <a:tabLst>
                <a:tab pos="1022985" algn="l"/>
              </a:tabLst>
            </a:pPr>
            <a:r>
              <a:rPr sz="1800" spc="-10" dirty="0">
                <a:latin typeface="Franklin Gothic Medium"/>
                <a:cs typeface="Franklin Gothic Medium"/>
              </a:rPr>
              <a:t>support</a:t>
            </a:r>
            <a:r>
              <a:rPr sz="1800" dirty="0">
                <a:latin typeface="Franklin Gothic Medium"/>
                <a:cs typeface="Franklin Gothic Medium"/>
              </a:rPr>
              <a:t>		</a:t>
            </a:r>
            <a:r>
              <a:rPr sz="1800" spc="-45" dirty="0">
                <a:latin typeface="Franklin Gothic Medium"/>
                <a:cs typeface="Franklin Gothic Medium"/>
              </a:rPr>
              <a:t>for </a:t>
            </a:r>
            <a:r>
              <a:rPr sz="1800" spc="-25" dirty="0">
                <a:latin typeface="Franklin Gothic Medium"/>
                <a:cs typeface="Franklin Gothic Medium"/>
              </a:rPr>
              <a:t>and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0829" y="4212082"/>
            <a:ext cx="32124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Franklin Gothic Medium"/>
                <a:cs typeface="Franklin Gothic Medium"/>
              </a:rPr>
              <a:t>maintaining</a:t>
            </a:r>
            <a:r>
              <a:rPr sz="1800" spc="-60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rotary</a:t>
            </a:r>
            <a:r>
              <a:rPr sz="1800" spc="-60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equipment.</a:t>
            </a:r>
            <a:endParaRPr sz="1800">
              <a:latin typeface="Franklin Gothic Medium"/>
              <a:cs typeface="Franklin Gothic Medium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800">
              <a:latin typeface="Franklin Gothic Medium"/>
              <a:cs typeface="Franklin Gothic Medium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299085" algn="l"/>
                <a:tab pos="1887220" algn="l"/>
              </a:tabLst>
            </a:pPr>
            <a:r>
              <a:rPr sz="1800" spc="-10" dirty="0">
                <a:latin typeface="Franklin Gothic Medium"/>
                <a:cs typeface="Franklin Gothic Medium"/>
              </a:rPr>
              <a:t>Engineering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10" dirty="0">
                <a:latin typeface="Franklin Gothic Medium"/>
                <a:cs typeface="Franklin Gothic Medium"/>
              </a:rPr>
              <a:t>Consultancy: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43934" y="4760417"/>
            <a:ext cx="7823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Franklin Gothic Medium"/>
                <a:cs typeface="Franklin Gothic Medium"/>
              </a:rPr>
              <a:t>Tailored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7646" y="5035422"/>
            <a:ext cx="40506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08075" algn="l"/>
                <a:tab pos="2085339" algn="l"/>
                <a:tab pos="2679700" algn="l"/>
                <a:tab pos="3778250" algn="l"/>
              </a:tabLst>
            </a:pPr>
            <a:r>
              <a:rPr sz="1800" spc="-10" dirty="0">
                <a:latin typeface="Franklin Gothic Medium"/>
                <a:cs typeface="Franklin Gothic Medium"/>
              </a:rPr>
              <a:t>technical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10" dirty="0">
                <a:latin typeface="Franklin Gothic Medium"/>
                <a:cs typeface="Franklin Gothic Medium"/>
              </a:rPr>
              <a:t>insights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25" dirty="0">
                <a:latin typeface="Franklin Gothic Medium"/>
                <a:cs typeface="Franklin Gothic Medium"/>
              </a:rPr>
              <a:t>and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10" dirty="0">
                <a:latin typeface="Franklin Gothic Medium"/>
                <a:cs typeface="Franklin Gothic Medium"/>
              </a:rPr>
              <a:t>solutions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45" dirty="0">
                <a:latin typeface="Franklin Gothic Medium"/>
                <a:cs typeface="Franklin Gothic Medium"/>
              </a:rPr>
              <a:t>for </a:t>
            </a:r>
            <a:r>
              <a:rPr sz="1800" spc="-25" dirty="0">
                <a:latin typeface="Franklin Gothic Medium"/>
                <a:cs typeface="Franklin Gothic Medium"/>
              </a:rPr>
              <a:t>optimized</a:t>
            </a:r>
            <a:r>
              <a:rPr sz="1800" spc="-40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project</a:t>
            </a:r>
            <a:r>
              <a:rPr sz="1800" spc="-45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execution.</a:t>
            </a:r>
            <a:endParaRPr sz="1800">
              <a:latin typeface="Franklin Gothic Medium"/>
              <a:cs typeface="Franklin Gothic Medium"/>
            </a:endParaRPr>
          </a:p>
        </p:txBody>
      </p:sp>
      <p:pic>
        <p:nvPicPr>
          <p:cNvPr id="17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17305" y="193531"/>
            <a:ext cx="1312495" cy="12542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>
              <a:lnSpc>
                <a:spcPct val="100000"/>
              </a:lnSpc>
              <a:spcBef>
                <a:spcPts val="100"/>
              </a:spcBef>
            </a:pPr>
            <a:r>
              <a:rPr spc="-55" dirty="0">
                <a:solidFill>
                  <a:srgbClr val="006FC0"/>
                </a:solidFill>
              </a:rPr>
              <a:t>GEOGRAPHICAL</a:t>
            </a:r>
            <a:r>
              <a:rPr spc="-130" dirty="0">
                <a:solidFill>
                  <a:srgbClr val="006FC0"/>
                </a:solidFill>
              </a:rPr>
              <a:t> </a:t>
            </a:r>
            <a:r>
              <a:rPr spc="-10" dirty="0">
                <a:solidFill>
                  <a:srgbClr val="006FC0"/>
                </a:solidFill>
              </a:rPr>
              <a:t>PRESENCE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222" y="874902"/>
            <a:ext cx="9693777" cy="559015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1937" y="6633926"/>
            <a:ext cx="224154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175" dirty="0">
                <a:solidFill>
                  <a:srgbClr val="BEBEBE"/>
                </a:solidFill>
                <a:latin typeface="Cambria"/>
                <a:cs typeface="Cambria"/>
              </a:rPr>
              <a:t>R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45" dirty="0"/>
              <a:t>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6129" y="6633926"/>
            <a:ext cx="193675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245" dirty="0">
                <a:solidFill>
                  <a:srgbClr val="BEBEBE"/>
                </a:solidFill>
                <a:latin typeface="Cambria"/>
                <a:cs typeface="Cambria"/>
              </a:rPr>
              <a:t>S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235" dirty="0"/>
              <a:t>E</a:t>
            </a:r>
          </a:p>
        </p:txBody>
      </p:sp>
      <p:pic>
        <p:nvPicPr>
          <p:cNvPr id="8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17305" y="193531"/>
            <a:ext cx="1312495" cy="12542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7455" y="970788"/>
            <a:ext cx="9401175" cy="5290820"/>
            <a:chOff x="97455" y="970788"/>
            <a:chExt cx="9401175" cy="52908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455" y="986028"/>
              <a:ext cx="3061034" cy="522048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4764" y="970788"/>
              <a:ext cx="3210306" cy="52768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79819" y="986028"/>
              <a:ext cx="3318510" cy="527532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>
              <a:lnSpc>
                <a:spcPct val="100000"/>
              </a:lnSpc>
              <a:spcBef>
                <a:spcPts val="100"/>
              </a:spcBef>
            </a:pPr>
            <a:r>
              <a:rPr spc="-85" dirty="0">
                <a:solidFill>
                  <a:srgbClr val="006FC0"/>
                </a:solidFill>
              </a:rPr>
              <a:t>ACCREDITATION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1937" y="6633926"/>
            <a:ext cx="224154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175" dirty="0">
                <a:solidFill>
                  <a:srgbClr val="BEBEBE"/>
                </a:solidFill>
                <a:latin typeface="Cambria"/>
                <a:cs typeface="Cambria"/>
              </a:rPr>
              <a:t>R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45" dirty="0"/>
              <a:t>I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86129" y="6633926"/>
            <a:ext cx="193675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245" dirty="0">
                <a:solidFill>
                  <a:srgbClr val="BEBEBE"/>
                </a:solidFill>
                <a:latin typeface="Cambria"/>
                <a:cs typeface="Cambria"/>
              </a:rPr>
              <a:t>S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235" dirty="0"/>
              <a:t>E</a:t>
            </a:r>
          </a:p>
        </p:txBody>
      </p:sp>
      <p:pic>
        <p:nvPicPr>
          <p:cNvPr id="11" name="object 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17305" y="193531"/>
            <a:ext cx="1312495" cy="12542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0362" y="267462"/>
            <a:ext cx="7971638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spc="-55" dirty="0">
                <a:solidFill>
                  <a:srgbClr val="006FC0"/>
                </a:solidFill>
              </a:rPr>
              <a:t>POWERING</a:t>
            </a:r>
            <a:r>
              <a:rPr sz="2800" spc="-145" dirty="0">
                <a:solidFill>
                  <a:srgbClr val="006FC0"/>
                </a:solidFill>
              </a:rPr>
              <a:t> </a:t>
            </a:r>
            <a:r>
              <a:rPr sz="2800" dirty="0">
                <a:solidFill>
                  <a:srgbClr val="006FC0"/>
                </a:solidFill>
              </a:rPr>
              <a:t>SUCCESS:</a:t>
            </a:r>
            <a:r>
              <a:rPr sz="2800" spc="-130" dirty="0">
                <a:solidFill>
                  <a:srgbClr val="006FC0"/>
                </a:solidFill>
              </a:rPr>
              <a:t> </a:t>
            </a:r>
            <a:r>
              <a:rPr lang="en-US" sz="2800" spc="-130" dirty="0" smtClean="0">
                <a:solidFill>
                  <a:srgbClr val="006FC0"/>
                </a:solidFill>
              </a:rPr>
              <a:t/>
            </a:r>
            <a:br>
              <a:rPr lang="en-US" sz="2800" spc="-130" dirty="0" smtClean="0">
                <a:solidFill>
                  <a:srgbClr val="006FC0"/>
                </a:solidFill>
              </a:rPr>
            </a:br>
            <a:r>
              <a:rPr sz="2800" dirty="0" smtClean="0">
                <a:solidFill>
                  <a:srgbClr val="006FC0"/>
                </a:solidFill>
              </a:rPr>
              <a:t>OUR</a:t>
            </a:r>
            <a:r>
              <a:rPr sz="2800" spc="-85" dirty="0" smtClean="0">
                <a:solidFill>
                  <a:srgbClr val="006FC0"/>
                </a:solidFill>
              </a:rPr>
              <a:t> </a:t>
            </a:r>
            <a:r>
              <a:rPr sz="2800" spc="-55" dirty="0">
                <a:solidFill>
                  <a:srgbClr val="006FC0"/>
                </a:solidFill>
              </a:rPr>
              <a:t>WORKFORCE</a:t>
            </a:r>
            <a:r>
              <a:rPr sz="2800" spc="-90" dirty="0">
                <a:solidFill>
                  <a:srgbClr val="006FC0"/>
                </a:solidFill>
              </a:rPr>
              <a:t> </a:t>
            </a:r>
            <a:r>
              <a:rPr sz="2800" spc="-215" dirty="0">
                <a:solidFill>
                  <a:srgbClr val="006FC0"/>
                </a:solidFill>
              </a:rPr>
              <a:t>AT</a:t>
            </a:r>
            <a:r>
              <a:rPr sz="2800" spc="-5" dirty="0">
                <a:solidFill>
                  <a:srgbClr val="006FC0"/>
                </a:solidFill>
              </a:rPr>
              <a:t> </a:t>
            </a:r>
            <a:r>
              <a:rPr sz="2800" spc="-220" dirty="0">
                <a:solidFill>
                  <a:srgbClr val="006FC0"/>
                </a:solidFill>
              </a:rPr>
              <a:t>A</a:t>
            </a:r>
            <a:r>
              <a:rPr sz="2800" dirty="0">
                <a:solidFill>
                  <a:srgbClr val="006FC0"/>
                </a:solidFill>
              </a:rPr>
              <a:t> </a:t>
            </a:r>
            <a:r>
              <a:rPr sz="2800" spc="-10" dirty="0">
                <a:solidFill>
                  <a:srgbClr val="006FC0"/>
                </a:solidFill>
              </a:rPr>
              <a:t>GLANCE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75339" y="1635167"/>
            <a:ext cx="6978650" cy="3936365"/>
            <a:chOff x="1575339" y="1635167"/>
            <a:chExt cx="6978650" cy="39363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5339" y="1635167"/>
              <a:ext cx="6978432" cy="39361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82699" y="2097912"/>
              <a:ext cx="815340" cy="2708910"/>
            </a:xfrm>
            <a:custGeom>
              <a:avLst/>
              <a:gdLst/>
              <a:ahLst/>
              <a:cxnLst/>
              <a:rect l="l" t="t" r="r" b="b"/>
              <a:pathLst>
                <a:path w="815339" h="2708910">
                  <a:moveTo>
                    <a:pt x="289813" y="2522474"/>
                  </a:moveTo>
                  <a:lnTo>
                    <a:pt x="289813" y="2652395"/>
                  </a:lnTo>
                  <a:lnTo>
                    <a:pt x="289813" y="2708910"/>
                  </a:lnTo>
                </a:path>
                <a:path w="815339" h="2708910">
                  <a:moveTo>
                    <a:pt x="815086" y="0"/>
                  </a:moveTo>
                  <a:lnTo>
                    <a:pt x="56768" y="60325"/>
                  </a:lnTo>
                  <a:lnTo>
                    <a:pt x="0" y="60325"/>
                  </a:lnTo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652642" y="1276350"/>
            <a:ext cx="883919" cy="38100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40360" marR="5080" indent="-327660">
              <a:lnSpc>
                <a:spcPts val="1360"/>
              </a:lnSpc>
              <a:spcBef>
                <a:spcPts val="210"/>
              </a:spcBef>
            </a:pPr>
            <a:r>
              <a:rPr sz="1200" spc="-25" dirty="0">
                <a:solidFill>
                  <a:srgbClr val="EC7C30"/>
                </a:solidFill>
                <a:latin typeface="Franklin Gothic Medium"/>
                <a:cs typeface="Franklin Gothic Medium"/>
              </a:rPr>
              <a:t>Management 7%</a:t>
            </a:r>
            <a:endParaRPr sz="1200">
              <a:latin typeface="Franklin Gothic Medium"/>
              <a:cs typeface="Franklin Gothic Medium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1937" y="6633926"/>
            <a:ext cx="224154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175" dirty="0">
                <a:solidFill>
                  <a:srgbClr val="BEBEBE"/>
                </a:solidFill>
                <a:latin typeface="Cambria"/>
                <a:cs typeface="Cambria"/>
              </a:rPr>
              <a:t>R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45" dirty="0"/>
              <a:t>I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86129" y="6633926"/>
            <a:ext cx="193675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245" dirty="0">
                <a:solidFill>
                  <a:srgbClr val="BEBEBE"/>
                </a:solidFill>
                <a:latin typeface="Cambria"/>
                <a:cs typeface="Cambria"/>
              </a:rPr>
              <a:t>S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23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202169" y="1673733"/>
            <a:ext cx="1408430" cy="38100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559435" marR="5080" indent="-547370">
              <a:lnSpc>
                <a:spcPts val="1360"/>
              </a:lnSpc>
              <a:spcBef>
                <a:spcPts val="210"/>
              </a:spcBef>
            </a:pPr>
            <a:r>
              <a:rPr sz="1200" spc="-10" dirty="0">
                <a:solidFill>
                  <a:srgbClr val="FFC000"/>
                </a:solidFill>
                <a:latin typeface="Franklin Gothic Medium"/>
                <a:cs typeface="Franklin Gothic Medium"/>
              </a:rPr>
              <a:t>Engineering</a:t>
            </a:r>
            <a:r>
              <a:rPr sz="1200" spc="-65" dirty="0">
                <a:solidFill>
                  <a:srgbClr val="FFC000"/>
                </a:solidFill>
                <a:latin typeface="Franklin Gothic Medium"/>
                <a:cs typeface="Franklin Gothic Medium"/>
              </a:rPr>
              <a:t> </a:t>
            </a:r>
            <a:r>
              <a:rPr sz="1200" dirty="0">
                <a:solidFill>
                  <a:srgbClr val="FFC000"/>
                </a:solidFill>
                <a:latin typeface="Franklin Gothic Medium"/>
                <a:cs typeface="Franklin Gothic Medium"/>
              </a:rPr>
              <a:t>&amp;</a:t>
            </a:r>
            <a:r>
              <a:rPr sz="1200" spc="-55" dirty="0">
                <a:solidFill>
                  <a:srgbClr val="FFC000"/>
                </a:solidFill>
                <a:latin typeface="Franklin Gothic Medium"/>
                <a:cs typeface="Franklin Gothic Medium"/>
              </a:rPr>
              <a:t> </a:t>
            </a:r>
            <a:r>
              <a:rPr sz="1200" spc="-10" dirty="0">
                <a:solidFill>
                  <a:srgbClr val="FFC000"/>
                </a:solidFill>
                <a:latin typeface="Franklin Gothic Medium"/>
                <a:cs typeface="Franklin Gothic Medium"/>
              </a:rPr>
              <a:t>Design </a:t>
            </a:r>
            <a:r>
              <a:rPr sz="1200" spc="-25" dirty="0">
                <a:solidFill>
                  <a:srgbClr val="FFC000"/>
                </a:solidFill>
                <a:latin typeface="Franklin Gothic Medium"/>
                <a:cs typeface="Franklin Gothic Medium"/>
              </a:rPr>
              <a:t>11%</a:t>
            </a:r>
            <a:endParaRPr sz="1200">
              <a:latin typeface="Franklin Gothic Medium"/>
              <a:cs typeface="Franklin Gothic Mediu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66581" y="4142358"/>
            <a:ext cx="844550" cy="38100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79400" marR="5080" indent="-266700">
              <a:lnSpc>
                <a:spcPts val="1360"/>
              </a:lnSpc>
              <a:spcBef>
                <a:spcPts val="210"/>
              </a:spcBef>
            </a:pPr>
            <a:r>
              <a:rPr sz="1200" spc="-10" dirty="0">
                <a:solidFill>
                  <a:srgbClr val="6FAC46"/>
                </a:solidFill>
                <a:latin typeface="Franklin Gothic Medium"/>
                <a:cs typeface="Franklin Gothic Medium"/>
              </a:rPr>
              <a:t>Construction </a:t>
            </a:r>
            <a:r>
              <a:rPr sz="1200" spc="-25" dirty="0">
                <a:solidFill>
                  <a:srgbClr val="6FAC46"/>
                </a:solidFill>
                <a:latin typeface="Franklin Gothic Medium"/>
                <a:cs typeface="Franklin Gothic Medium"/>
              </a:rPr>
              <a:t>27%</a:t>
            </a:r>
            <a:endParaRPr sz="1200">
              <a:latin typeface="Franklin Gothic Medium"/>
              <a:cs typeface="Franklin Gothic 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31002" y="5387466"/>
            <a:ext cx="393700" cy="38100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94615" marR="5080" indent="-82550">
              <a:lnSpc>
                <a:spcPts val="1360"/>
              </a:lnSpc>
              <a:spcBef>
                <a:spcPts val="210"/>
              </a:spcBef>
            </a:pPr>
            <a:r>
              <a:rPr sz="1200" spc="-20" dirty="0">
                <a:solidFill>
                  <a:srgbClr val="9E470D"/>
                </a:solidFill>
                <a:latin typeface="Franklin Gothic Medium"/>
                <a:cs typeface="Franklin Gothic Medium"/>
              </a:rPr>
              <a:t>QHSE </a:t>
            </a:r>
            <a:r>
              <a:rPr sz="1200" spc="-25" dirty="0">
                <a:solidFill>
                  <a:srgbClr val="9E470D"/>
                </a:solidFill>
                <a:latin typeface="Franklin Gothic Medium"/>
                <a:cs typeface="Franklin Gothic Medium"/>
              </a:rPr>
              <a:t>4%</a:t>
            </a:r>
            <a:endParaRPr sz="1200">
              <a:latin typeface="Franklin Gothic Medium"/>
              <a:cs typeface="Franklin Gothic Medi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0291" y="4783073"/>
            <a:ext cx="1750695" cy="38100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728345" marR="5080" indent="-716280">
              <a:lnSpc>
                <a:spcPts val="1360"/>
              </a:lnSpc>
              <a:spcBef>
                <a:spcPts val="210"/>
              </a:spcBef>
            </a:pPr>
            <a:r>
              <a:rPr sz="1200" spc="-10" dirty="0">
                <a:solidFill>
                  <a:srgbClr val="997300"/>
                </a:solidFill>
                <a:latin typeface="Franklin Gothic Medium"/>
                <a:cs typeface="Franklin Gothic Medium"/>
              </a:rPr>
              <a:t>Operations</a:t>
            </a:r>
            <a:r>
              <a:rPr sz="1200" spc="-65" dirty="0">
                <a:solidFill>
                  <a:srgbClr val="997300"/>
                </a:solidFill>
                <a:latin typeface="Franklin Gothic Medium"/>
                <a:cs typeface="Franklin Gothic Medium"/>
              </a:rPr>
              <a:t> </a:t>
            </a:r>
            <a:r>
              <a:rPr sz="1200" dirty="0">
                <a:solidFill>
                  <a:srgbClr val="997300"/>
                </a:solidFill>
                <a:latin typeface="Franklin Gothic Medium"/>
                <a:cs typeface="Franklin Gothic Medium"/>
              </a:rPr>
              <a:t>&amp;</a:t>
            </a:r>
            <a:r>
              <a:rPr sz="1200" spc="-45" dirty="0">
                <a:solidFill>
                  <a:srgbClr val="997300"/>
                </a:solidFill>
                <a:latin typeface="Franklin Gothic Medium"/>
                <a:cs typeface="Franklin Gothic Medium"/>
              </a:rPr>
              <a:t> </a:t>
            </a:r>
            <a:r>
              <a:rPr sz="1200" spc="-10" dirty="0">
                <a:solidFill>
                  <a:srgbClr val="997300"/>
                </a:solidFill>
                <a:latin typeface="Franklin Gothic Medium"/>
                <a:cs typeface="Franklin Gothic Medium"/>
              </a:rPr>
              <a:t>Maintenance </a:t>
            </a:r>
            <a:r>
              <a:rPr sz="1200" spc="-25" dirty="0">
                <a:solidFill>
                  <a:srgbClr val="997300"/>
                </a:solidFill>
                <a:latin typeface="Franklin Gothic Medium"/>
                <a:cs typeface="Franklin Gothic Medium"/>
              </a:rPr>
              <a:t>33%</a:t>
            </a:r>
            <a:endParaRPr sz="1200">
              <a:latin typeface="Franklin Gothic Medium"/>
              <a:cs typeface="Franklin Gothic Medi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5980" y="1994153"/>
            <a:ext cx="922019" cy="38100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60045" marR="5080" indent="-347980">
              <a:lnSpc>
                <a:spcPts val="1360"/>
              </a:lnSpc>
              <a:spcBef>
                <a:spcPts val="210"/>
              </a:spcBef>
            </a:pPr>
            <a:r>
              <a:rPr sz="1200" dirty="0">
                <a:solidFill>
                  <a:srgbClr val="43682B"/>
                </a:solidFill>
                <a:latin typeface="Franklin Gothic Medium"/>
                <a:cs typeface="Franklin Gothic Medium"/>
              </a:rPr>
              <a:t>Field</a:t>
            </a:r>
            <a:r>
              <a:rPr sz="1200" spc="-55" dirty="0">
                <a:solidFill>
                  <a:srgbClr val="43682B"/>
                </a:solidFill>
                <a:latin typeface="Franklin Gothic Medium"/>
                <a:cs typeface="Franklin Gothic Medium"/>
              </a:rPr>
              <a:t> </a:t>
            </a:r>
            <a:r>
              <a:rPr sz="1200" spc="-10" dirty="0">
                <a:solidFill>
                  <a:srgbClr val="43682B"/>
                </a:solidFill>
                <a:latin typeface="Franklin Gothic Medium"/>
                <a:cs typeface="Franklin Gothic Medium"/>
              </a:rPr>
              <a:t>Services </a:t>
            </a:r>
            <a:r>
              <a:rPr sz="1200" spc="-25" dirty="0">
                <a:solidFill>
                  <a:srgbClr val="43682B"/>
                </a:solidFill>
                <a:latin typeface="Franklin Gothic Medium"/>
                <a:cs typeface="Franklin Gothic Medium"/>
              </a:rPr>
              <a:t>8%</a:t>
            </a:r>
            <a:endParaRPr sz="1200">
              <a:latin typeface="Franklin Gothic Medium"/>
              <a:cs typeface="Franklin Gothic 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94558" y="1257376"/>
            <a:ext cx="131572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400"/>
              </a:lnSpc>
              <a:spcBef>
                <a:spcPts val="100"/>
              </a:spcBef>
            </a:pPr>
            <a:r>
              <a:rPr sz="1200" spc="-10" dirty="0">
                <a:solidFill>
                  <a:srgbClr val="F0965A"/>
                </a:solidFill>
                <a:latin typeface="Franklin Gothic Medium"/>
                <a:cs typeface="Franklin Gothic Medium"/>
              </a:rPr>
              <a:t>Back-Office</a:t>
            </a:r>
            <a:r>
              <a:rPr sz="1200" spc="-20" dirty="0">
                <a:solidFill>
                  <a:srgbClr val="F0965A"/>
                </a:solidFill>
                <a:latin typeface="Franklin Gothic Medium"/>
                <a:cs typeface="Franklin Gothic Medium"/>
              </a:rPr>
              <a:t> </a:t>
            </a:r>
            <a:r>
              <a:rPr sz="1200" spc="-10" dirty="0">
                <a:solidFill>
                  <a:srgbClr val="F0965A"/>
                </a:solidFill>
                <a:latin typeface="Franklin Gothic Medium"/>
                <a:cs typeface="Franklin Gothic Medium"/>
              </a:rPr>
              <a:t>Support</a:t>
            </a:r>
            <a:endParaRPr sz="1200">
              <a:latin typeface="Franklin Gothic Medium"/>
              <a:cs typeface="Franklin Gothic Medium"/>
            </a:endParaRPr>
          </a:p>
          <a:p>
            <a:pPr marL="1270" algn="ctr">
              <a:lnSpc>
                <a:spcPts val="1400"/>
              </a:lnSpc>
            </a:pPr>
            <a:r>
              <a:rPr sz="1200" spc="-25" dirty="0">
                <a:solidFill>
                  <a:srgbClr val="F0965A"/>
                </a:solidFill>
                <a:latin typeface="Franklin Gothic Medium"/>
                <a:cs typeface="Franklin Gothic Medium"/>
              </a:rPr>
              <a:t>10%</a:t>
            </a:r>
            <a:endParaRPr sz="1200">
              <a:latin typeface="Franklin Gothic Medium"/>
              <a:cs typeface="Franklin Gothic Medium"/>
            </a:endParaRPr>
          </a:p>
        </p:txBody>
      </p:sp>
      <p:pic>
        <p:nvPicPr>
          <p:cNvPr id="17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17305" y="193531"/>
            <a:ext cx="1312495" cy="12542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6FC0"/>
                </a:solidFill>
              </a:rPr>
              <a:t>OUR</a:t>
            </a:r>
            <a:r>
              <a:rPr spc="-114" dirty="0">
                <a:solidFill>
                  <a:srgbClr val="006FC0"/>
                </a:solidFill>
              </a:rPr>
              <a:t> </a:t>
            </a:r>
            <a:r>
              <a:rPr spc="-50" dirty="0">
                <a:solidFill>
                  <a:srgbClr val="006FC0"/>
                </a:solidFill>
              </a:rPr>
              <a:t>VALUED</a:t>
            </a:r>
            <a:r>
              <a:rPr spc="-120" dirty="0">
                <a:solidFill>
                  <a:srgbClr val="006FC0"/>
                </a:solidFill>
              </a:rPr>
              <a:t> </a:t>
            </a:r>
            <a:r>
              <a:rPr spc="-10" dirty="0">
                <a:solidFill>
                  <a:srgbClr val="006FC0"/>
                </a:solidFill>
              </a:rPr>
              <a:t>CLIENTS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59041" y="987933"/>
            <a:ext cx="1539748" cy="141325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7080" y="987933"/>
            <a:ext cx="1543939" cy="141325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94507" y="957199"/>
            <a:ext cx="1527809" cy="141858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94507" y="5021997"/>
            <a:ext cx="1535430" cy="13992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26710" y="5002657"/>
            <a:ext cx="1535430" cy="141333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72379" y="957199"/>
            <a:ext cx="990352" cy="136184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69937" y="2992627"/>
            <a:ext cx="1542923" cy="141859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49199" y="5551178"/>
            <a:ext cx="1375508" cy="32154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794507" y="2992627"/>
            <a:ext cx="1535430" cy="141859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926710" y="2980308"/>
            <a:ext cx="1535430" cy="141858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189552" y="2992627"/>
            <a:ext cx="1228343" cy="141859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059041" y="4997450"/>
            <a:ext cx="1621408" cy="1418539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211937" y="6633926"/>
            <a:ext cx="224154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175" dirty="0">
                <a:solidFill>
                  <a:srgbClr val="BEBEBE"/>
                </a:solidFill>
                <a:latin typeface="Cambria"/>
                <a:cs typeface="Cambria"/>
              </a:rPr>
              <a:t>R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45" dirty="0"/>
              <a:t>I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886129" y="6633926"/>
            <a:ext cx="193675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245" dirty="0">
                <a:solidFill>
                  <a:srgbClr val="BEBEBE"/>
                </a:solidFill>
                <a:latin typeface="Cambria"/>
                <a:cs typeface="Cambria"/>
              </a:rPr>
              <a:t>S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235" dirty="0"/>
              <a:t>E</a:t>
            </a:r>
          </a:p>
        </p:txBody>
      </p:sp>
      <p:pic>
        <p:nvPicPr>
          <p:cNvPr id="19" name="object 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517305" y="193531"/>
            <a:ext cx="1312495" cy="12542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rgbClr val="006FC0"/>
                </a:solidFill>
              </a:rPr>
              <a:t>DRIVING</a:t>
            </a:r>
            <a:r>
              <a:rPr spc="-150" dirty="0">
                <a:solidFill>
                  <a:srgbClr val="006FC0"/>
                </a:solidFill>
              </a:rPr>
              <a:t> </a:t>
            </a:r>
            <a:r>
              <a:rPr spc="-10" dirty="0">
                <a:solidFill>
                  <a:srgbClr val="006FC0"/>
                </a:solidFill>
              </a:rPr>
              <a:t>EXCELLENCE</a:t>
            </a:r>
            <a:r>
              <a:rPr spc="-160" dirty="0">
                <a:solidFill>
                  <a:srgbClr val="006FC0"/>
                </a:solidFill>
              </a:rPr>
              <a:t> </a:t>
            </a:r>
            <a:r>
              <a:rPr dirty="0">
                <a:solidFill>
                  <a:srgbClr val="006FC0"/>
                </a:solidFill>
              </a:rPr>
              <a:t>THROUGH</a:t>
            </a:r>
            <a:r>
              <a:rPr spc="-135" dirty="0">
                <a:solidFill>
                  <a:srgbClr val="006FC0"/>
                </a:solidFill>
              </a:rPr>
              <a:t> </a:t>
            </a:r>
            <a:r>
              <a:rPr spc="-45" dirty="0">
                <a:solidFill>
                  <a:srgbClr val="006FC0"/>
                </a:solidFill>
              </a:rPr>
              <a:t>GLOBAL</a:t>
            </a:r>
            <a:r>
              <a:rPr spc="-140" dirty="0">
                <a:solidFill>
                  <a:srgbClr val="006FC0"/>
                </a:solidFill>
              </a:rPr>
              <a:t> </a:t>
            </a:r>
            <a:r>
              <a:rPr spc="-30" dirty="0">
                <a:solidFill>
                  <a:srgbClr val="006FC0"/>
                </a:solidFill>
              </a:rPr>
              <a:t>PARTNERS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162" y="1442720"/>
            <a:ext cx="8534400" cy="49248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1937" y="6633926"/>
            <a:ext cx="224154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175" dirty="0">
                <a:solidFill>
                  <a:srgbClr val="BEBEBE"/>
                </a:solidFill>
                <a:latin typeface="Cambria"/>
                <a:cs typeface="Cambria"/>
              </a:rPr>
              <a:t>R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45" dirty="0"/>
              <a:t>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6129" y="6633926"/>
            <a:ext cx="193675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245" dirty="0">
                <a:solidFill>
                  <a:srgbClr val="BEBEBE"/>
                </a:solidFill>
                <a:latin typeface="Cambria"/>
                <a:cs typeface="Cambria"/>
              </a:rPr>
              <a:t>S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235" dirty="0"/>
              <a:t>E</a:t>
            </a:r>
          </a:p>
        </p:txBody>
      </p:sp>
      <p:pic>
        <p:nvPicPr>
          <p:cNvPr id="8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17305" y="193531"/>
            <a:ext cx="1312495" cy="12542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5459" y="1383919"/>
            <a:ext cx="4120515" cy="441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298450" algn="l"/>
              </a:tabLst>
            </a:pPr>
            <a:r>
              <a:rPr sz="1800" spc="-25" dirty="0">
                <a:latin typeface="Franklin Gothic Medium"/>
                <a:cs typeface="Franklin Gothic Medium"/>
              </a:rPr>
              <a:t>Project</a:t>
            </a:r>
            <a:r>
              <a:rPr sz="1800" spc="-7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Nature:</a:t>
            </a:r>
            <a:r>
              <a:rPr sz="1800" spc="-6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EPCC</a:t>
            </a:r>
            <a:endParaRPr sz="1800">
              <a:latin typeface="Franklin Gothic Medium"/>
              <a:cs typeface="Franklin Gothic Medium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Wingdings"/>
              <a:buChar char=""/>
            </a:pPr>
            <a:endParaRPr sz="1800">
              <a:latin typeface="Franklin Gothic Medium"/>
              <a:cs typeface="Franklin Gothic Medium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298450" algn="l"/>
              </a:tabLst>
            </a:pPr>
            <a:r>
              <a:rPr sz="1800" spc="-20" dirty="0">
                <a:latin typeface="Franklin Gothic Medium"/>
                <a:cs typeface="Franklin Gothic Medium"/>
              </a:rPr>
              <a:t>Customer:</a:t>
            </a:r>
            <a:r>
              <a:rPr sz="1800" spc="-85" dirty="0">
                <a:latin typeface="Franklin Gothic Medium"/>
                <a:cs typeface="Franklin Gothic Medium"/>
              </a:rPr>
              <a:t> </a:t>
            </a:r>
            <a:r>
              <a:rPr sz="1800" spc="-50" dirty="0">
                <a:latin typeface="Franklin Gothic Medium"/>
                <a:cs typeface="Franklin Gothic Medium"/>
              </a:rPr>
              <a:t>Al </a:t>
            </a:r>
            <a:r>
              <a:rPr sz="1800" dirty="0">
                <a:latin typeface="Franklin Gothic Medium"/>
                <a:cs typeface="Franklin Gothic Medium"/>
              </a:rPr>
              <a:t>Haj</a:t>
            </a:r>
            <a:r>
              <a:rPr sz="1800" spc="-45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Enterprises</a:t>
            </a:r>
            <a:r>
              <a:rPr sz="1800" spc="-3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Pvt.</a:t>
            </a:r>
            <a:r>
              <a:rPr sz="1800" spc="-4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Ltd.</a:t>
            </a:r>
            <a:endParaRPr sz="1800">
              <a:latin typeface="Franklin Gothic Medium"/>
              <a:cs typeface="Franklin Gothic Medium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Wingdings"/>
              <a:buChar char=""/>
            </a:pPr>
            <a:endParaRPr sz="1800">
              <a:latin typeface="Franklin Gothic Medium"/>
              <a:cs typeface="Franklin Gothic Medium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"/>
              <a:tabLst>
                <a:tab pos="298450" algn="l"/>
              </a:tabLst>
            </a:pPr>
            <a:r>
              <a:rPr sz="1800" spc="-10" dirty="0">
                <a:latin typeface="Franklin Gothic Medium"/>
                <a:cs typeface="Franklin Gothic Medium"/>
              </a:rPr>
              <a:t>Contractor:</a:t>
            </a:r>
            <a:r>
              <a:rPr sz="1800" spc="-10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DZR</a:t>
            </a:r>
            <a:r>
              <a:rPr sz="1800" spc="-90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Energy</a:t>
            </a:r>
            <a:r>
              <a:rPr sz="1800" spc="-7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Pvt.</a:t>
            </a:r>
            <a:r>
              <a:rPr sz="1800" spc="-80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Ltd.</a:t>
            </a:r>
            <a:endParaRPr sz="1800">
              <a:latin typeface="Franklin Gothic Medium"/>
              <a:cs typeface="Franklin Gothic Medium"/>
            </a:endParaRPr>
          </a:p>
          <a:p>
            <a:pPr marL="4699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Franklin Gothic Medium"/>
                <a:cs typeface="Franklin Gothic Medium"/>
              </a:rPr>
              <a:t>(a</a:t>
            </a:r>
            <a:r>
              <a:rPr sz="1800" spc="-7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Company</a:t>
            </a:r>
            <a:r>
              <a:rPr sz="1800" spc="-5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of</a:t>
            </a:r>
            <a:r>
              <a:rPr sz="1800" spc="-5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Dewan</a:t>
            </a:r>
            <a:r>
              <a:rPr sz="1800" spc="-55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Petroleum)</a:t>
            </a:r>
            <a:endParaRPr sz="1800">
              <a:latin typeface="Franklin Gothic Medium"/>
              <a:cs typeface="Franklin Gothic Medium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800">
              <a:latin typeface="Franklin Gothic Medium"/>
              <a:cs typeface="Franklin Gothic Medium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298450" algn="l"/>
              </a:tabLst>
            </a:pPr>
            <a:r>
              <a:rPr sz="1800" dirty="0">
                <a:latin typeface="Franklin Gothic Medium"/>
                <a:cs typeface="Franklin Gothic Medium"/>
              </a:rPr>
              <a:t>Sub-</a:t>
            </a:r>
            <a:r>
              <a:rPr sz="1800" spc="-20" dirty="0">
                <a:latin typeface="Franklin Gothic Medium"/>
                <a:cs typeface="Franklin Gothic Medium"/>
              </a:rPr>
              <a:t>contractor:</a:t>
            </a:r>
            <a:r>
              <a:rPr sz="1800" spc="-4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R.I.S.E</a:t>
            </a:r>
            <a:r>
              <a:rPr sz="1800" spc="-25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(EPCC)</a:t>
            </a:r>
            <a:endParaRPr sz="1800">
              <a:latin typeface="Franklin Gothic Medium"/>
              <a:cs typeface="Franklin Gothic Medium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Wingdings"/>
              <a:buChar char=""/>
            </a:pPr>
            <a:endParaRPr sz="1800">
              <a:latin typeface="Franklin Gothic Medium"/>
              <a:cs typeface="Franklin Gothic Medium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"/>
              <a:tabLst>
                <a:tab pos="298450" algn="l"/>
              </a:tabLst>
            </a:pPr>
            <a:r>
              <a:rPr sz="1800" spc="-10" dirty="0">
                <a:latin typeface="Franklin Gothic Medium"/>
                <a:cs typeface="Franklin Gothic Medium"/>
              </a:rPr>
              <a:t>Location:</a:t>
            </a:r>
            <a:r>
              <a:rPr sz="1800" spc="-4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~140</a:t>
            </a:r>
            <a:r>
              <a:rPr sz="1800" spc="-4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KMs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off</a:t>
            </a:r>
            <a:r>
              <a:rPr sz="1800" spc="-2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D.I.</a:t>
            </a:r>
            <a:r>
              <a:rPr sz="1800" spc="-3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Khan,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KPK.</a:t>
            </a:r>
            <a:endParaRPr sz="1800">
              <a:latin typeface="Franklin Gothic Medium"/>
              <a:cs typeface="Franklin Gothic Medium"/>
            </a:endParaRPr>
          </a:p>
          <a:p>
            <a:pPr>
              <a:lnSpc>
                <a:spcPct val="100000"/>
              </a:lnSpc>
              <a:spcBef>
                <a:spcPts val="125"/>
              </a:spcBef>
              <a:buFont typeface="Wingdings"/>
              <a:buChar char=""/>
            </a:pPr>
            <a:endParaRPr sz="1800">
              <a:latin typeface="Franklin Gothic Medium"/>
              <a:cs typeface="Franklin Gothic Medium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"/>
              <a:tabLst>
                <a:tab pos="298450" algn="l"/>
              </a:tabLst>
            </a:pPr>
            <a:r>
              <a:rPr sz="1800" spc="-25" dirty="0">
                <a:latin typeface="Franklin Gothic Medium"/>
                <a:cs typeface="Franklin Gothic Medium"/>
              </a:rPr>
              <a:t>Project</a:t>
            </a:r>
            <a:r>
              <a:rPr sz="1800" spc="-60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Value:</a:t>
            </a:r>
            <a:r>
              <a:rPr sz="1800" spc="-5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~</a:t>
            </a:r>
            <a:r>
              <a:rPr sz="1800" spc="-2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US$</a:t>
            </a:r>
            <a:r>
              <a:rPr sz="1800" spc="-2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10</a:t>
            </a:r>
            <a:r>
              <a:rPr sz="1800" spc="-25" dirty="0">
                <a:latin typeface="Franklin Gothic Medium"/>
                <a:cs typeface="Franklin Gothic Medium"/>
              </a:rPr>
              <a:t> Mn.</a:t>
            </a:r>
            <a:endParaRPr sz="1800">
              <a:latin typeface="Franklin Gothic Medium"/>
              <a:cs typeface="Franklin Gothic Medium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Font typeface="Wingdings"/>
              <a:buChar char=""/>
            </a:pPr>
            <a:endParaRPr sz="1800">
              <a:latin typeface="Franklin Gothic Medium"/>
              <a:cs typeface="Franklin Gothic Medium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"/>
              <a:tabLst>
                <a:tab pos="298450" algn="l"/>
              </a:tabLst>
            </a:pPr>
            <a:r>
              <a:rPr sz="1800" spc="-35" dirty="0">
                <a:latin typeface="Franklin Gothic Medium"/>
                <a:cs typeface="Franklin Gothic Medium"/>
              </a:rPr>
              <a:t>Total</a:t>
            </a:r>
            <a:r>
              <a:rPr sz="1800" spc="-65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Duration:</a:t>
            </a:r>
            <a:r>
              <a:rPr sz="1800" spc="-6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20</a:t>
            </a:r>
            <a:r>
              <a:rPr sz="1800" spc="-25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Months</a:t>
            </a:r>
            <a:endParaRPr sz="1800">
              <a:latin typeface="Franklin Gothic Medium"/>
              <a:cs typeface="Franklin Gothic Medium"/>
            </a:endParaRPr>
          </a:p>
          <a:p>
            <a:pPr marL="755650" lvl="1" indent="-285750">
              <a:lnSpc>
                <a:spcPct val="100000"/>
              </a:lnSpc>
              <a:buFont typeface="Wingdings"/>
              <a:buChar char=""/>
              <a:tabLst>
                <a:tab pos="755650" algn="l"/>
              </a:tabLst>
            </a:pPr>
            <a:r>
              <a:rPr sz="1800" spc="-20" dirty="0">
                <a:latin typeface="Franklin Gothic Medium"/>
                <a:cs typeface="Franklin Gothic Medium"/>
              </a:rPr>
              <a:t>Project:</a:t>
            </a:r>
            <a:r>
              <a:rPr sz="1800" spc="-4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8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Months</a:t>
            </a:r>
            <a:endParaRPr sz="1800">
              <a:latin typeface="Franklin Gothic Medium"/>
              <a:cs typeface="Franklin Gothic Medium"/>
            </a:endParaRPr>
          </a:p>
          <a:p>
            <a:pPr marL="755650" lvl="1" indent="-285750">
              <a:lnSpc>
                <a:spcPct val="100000"/>
              </a:lnSpc>
              <a:buFont typeface="Wingdings"/>
              <a:buChar char=""/>
              <a:tabLst>
                <a:tab pos="755650" algn="l"/>
              </a:tabLst>
            </a:pPr>
            <a:r>
              <a:rPr sz="1800" dirty="0">
                <a:latin typeface="Franklin Gothic Medium"/>
                <a:cs typeface="Franklin Gothic Medium"/>
              </a:rPr>
              <a:t>O&amp;M:</a:t>
            </a:r>
            <a:r>
              <a:rPr sz="1800" spc="-7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12</a:t>
            </a:r>
            <a:r>
              <a:rPr sz="1800" spc="-60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Months.</a:t>
            </a:r>
            <a:endParaRPr sz="1800">
              <a:latin typeface="Franklin Gothic Medium"/>
              <a:cs typeface="Franklin Gothic Medium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07019" y="837565"/>
            <a:ext cx="1417320" cy="13887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56784" y="837565"/>
            <a:ext cx="1417320" cy="138874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56784" y="2438400"/>
            <a:ext cx="4567555" cy="354107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1435">
              <a:lnSpc>
                <a:spcPct val="100000"/>
              </a:lnSpc>
              <a:spcBef>
                <a:spcPts val="105"/>
              </a:spcBef>
            </a:pPr>
            <a:r>
              <a:rPr spc="-50" dirty="0">
                <a:solidFill>
                  <a:srgbClr val="4471C4"/>
                </a:solidFill>
              </a:rPr>
              <a:t>PROJECT:</a:t>
            </a:r>
            <a:r>
              <a:rPr spc="-114" dirty="0">
                <a:solidFill>
                  <a:srgbClr val="4471C4"/>
                </a:solidFill>
              </a:rPr>
              <a:t> </a:t>
            </a:r>
            <a:r>
              <a:rPr spc="-20" dirty="0"/>
              <a:t>KOT</a:t>
            </a:r>
            <a:r>
              <a:rPr spc="-95" dirty="0"/>
              <a:t> </a:t>
            </a:r>
            <a:r>
              <a:rPr spc="-114" dirty="0"/>
              <a:t>PALAK-</a:t>
            </a:r>
            <a:r>
              <a:rPr dirty="0"/>
              <a:t>1</a:t>
            </a:r>
            <a:r>
              <a:rPr spc="-120" dirty="0"/>
              <a:t> </a:t>
            </a:r>
            <a:r>
              <a:rPr dirty="0"/>
              <a:t>EPF</a:t>
            </a:r>
            <a:r>
              <a:rPr spc="-110" dirty="0"/>
              <a:t> </a:t>
            </a:r>
            <a:r>
              <a:rPr spc="-10" dirty="0"/>
              <a:t>DEVELOPMENT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1937" y="6633926"/>
            <a:ext cx="224154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175" dirty="0">
                <a:solidFill>
                  <a:srgbClr val="BEBEBE"/>
                </a:solidFill>
                <a:latin typeface="Cambria"/>
                <a:cs typeface="Cambria"/>
              </a:rPr>
              <a:t>R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45" dirty="0"/>
              <a:t>I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86129" y="6633926"/>
            <a:ext cx="193675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245" dirty="0">
                <a:solidFill>
                  <a:srgbClr val="BEBEBE"/>
                </a:solidFill>
                <a:latin typeface="Cambria"/>
                <a:cs typeface="Cambria"/>
              </a:rPr>
              <a:t>S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235" dirty="0"/>
              <a:t>E</a:t>
            </a:r>
          </a:p>
        </p:txBody>
      </p:sp>
      <p:pic>
        <p:nvPicPr>
          <p:cNvPr id="11" name="object 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99554" y="837565"/>
            <a:ext cx="1312495" cy="13887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1435">
              <a:lnSpc>
                <a:spcPct val="100000"/>
              </a:lnSpc>
              <a:spcBef>
                <a:spcPts val="105"/>
              </a:spcBef>
            </a:pPr>
            <a:r>
              <a:rPr spc="-50" dirty="0">
                <a:solidFill>
                  <a:srgbClr val="7E7E7E"/>
                </a:solidFill>
              </a:rPr>
              <a:t>PROJECT:</a:t>
            </a:r>
            <a:r>
              <a:rPr spc="-114" dirty="0">
                <a:solidFill>
                  <a:srgbClr val="7E7E7E"/>
                </a:solidFill>
              </a:rPr>
              <a:t> </a:t>
            </a:r>
            <a:r>
              <a:rPr spc="-20" dirty="0"/>
              <a:t>KOT</a:t>
            </a:r>
            <a:r>
              <a:rPr spc="-95" dirty="0"/>
              <a:t> </a:t>
            </a:r>
            <a:r>
              <a:rPr spc="-114" dirty="0"/>
              <a:t>PALAK-</a:t>
            </a:r>
            <a:r>
              <a:rPr dirty="0"/>
              <a:t>1</a:t>
            </a:r>
            <a:r>
              <a:rPr spc="-120" dirty="0"/>
              <a:t> </a:t>
            </a:r>
            <a:r>
              <a:rPr dirty="0"/>
              <a:t>EPF</a:t>
            </a:r>
            <a:r>
              <a:rPr spc="-110" dirty="0"/>
              <a:t> </a:t>
            </a:r>
            <a:r>
              <a:rPr spc="-10" dirty="0"/>
              <a:t>DEVELOPMENT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86613" y="3002813"/>
            <a:ext cx="9105265" cy="3320415"/>
            <a:chOff x="486613" y="3002813"/>
            <a:chExt cx="9105265" cy="33204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6613" y="3002813"/>
              <a:ext cx="9104884" cy="332016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74242" y="3906519"/>
              <a:ext cx="8300720" cy="1833245"/>
            </a:xfrm>
            <a:custGeom>
              <a:avLst/>
              <a:gdLst/>
              <a:ahLst/>
              <a:cxnLst/>
              <a:rect l="l" t="t" r="r" b="b"/>
              <a:pathLst>
                <a:path w="8300720" h="1833245">
                  <a:moveTo>
                    <a:pt x="0" y="1832864"/>
                  </a:moveTo>
                  <a:lnTo>
                    <a:pt x="8300516" y="1832864"/>
                  </a:lnTo>
                </a:path>
                <a:path w="8300720" h="1833245">
                  <a:moveTo>
                    <a:pt x="0" y="1630171"/>
                  </a:moveTo>
                  <a:lnTo>
                    <a:pt x="8300516" y="1630171"/>
                  </a:lnTo>
                </a:path>
                <a:path w="8300720" h="1833245">
                  <a:moveTo>
                    <a:pt x="0" y="1425955"/>
                  </a:moveTo>
                  <a:lnTo>
                    <a:pt x="8300516" y="1425955"/>
                  </a:lnTo>
                </a:path>
                <a:path w="8300720" h="1833245">
                  <a:moveTo>
                    <a:pt x="0" y="1221739"/>
                  </a:moveTo>
                  <a:lnTo>
                    <a:pt x="8300516" y="1221739"/>
                  </a:lnTo>
                </a:path>
                <a:path w="8300720" h="1833245">
                  <a:moveTo>
                    <a:pt x="0" y="1019047"/>
                  </a:moveTo>
                  <a:lnTo>
                    <a:pt x="8300516" y="1019047"/>
                  </a:lnTo>
                </a:path>
                <a:path w="8300720" h="1833245">
                  <a:moveTo>
                    <a:pt x="0" y="814831"/>
                  </a:moveTo>
                  <a:lnTo>
                    <a:pt x="8300516" y="814831"/>
                  </a:lnTo>
                </a:path>
                <a:path w="8300720" h="1833245">
                  <a:moveTo>
                    <a:pt x="0" y="610615"/>
                  </a:moveTo>
                  <a:lnTo>
                    <a:pt x="8300516" y="610615"/>
                  </a:lnTo>
                </a:path>
                <a:path w="8300720" h="1833245">
                  <a:moveTo>
                    <a:pt x="0" y="407923"/>
                  </a:moveTo>
                  <a:lnTo>
                    <a:pt x="8300516" y="407923"/>
                  </a:lnTo>
                </a:path>
                <a:path w="8300720" h="1833245">
                  <a:moveTo>
                    <a:pt x="0" y="203707"/>
                  </a:moveTo>
                  <a:lnTo>
                    <a:pt x="8300516" y="203707"/>
                  </a:lnTo>
                </a:path>
                <a:path w="8300720" h="1833245">
                  <a:moveTo>
                    <a:pt x="0" y="0"/>
                  </a:moveTo>
                  <a:lnTo>
                    <a:pt x="8300516" y="0"/>
                  </a:lnTo>
                </a:path>
              </a:pathLst>
            </a:custGeom>
            <a:ln w="9525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1872" y="5276088"/>
              <a:ext cx="298678" cy="6766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99716" y="4335780"/>
              <a:ext cx="298678" cy="161696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37559" y="4023347"/>
              <a:ext cx="298678" cy="19293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21536" y="5590032"/>
              <a:ext cx="297180" cy="36271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7856" y="4587252"/>
              <a:ext cx="298678" cy="13654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95700" y="4587252"/>
              <a:ext cx="298678" cy="13654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33543" y="5088636"/>
              <a:ext cx="298678" cy="86410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71387" y="5652516"/>
              <a:ext cx="298678" cy="3002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09231" y="5897879"/>
              <a:ext cx="297179" cy="5486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21688" y="5316880"/>
              <a:ext cx="183972" cy="62680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59278" y="4376635"/>
              <a:ext cx="183972" cy="156705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96869" y="4063199"/>
              <a:ext cx="183959" cy="188048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80463" y="5630278"/>
              <a:ext cx="183972" cy="31341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717927" y="4627333"/>
              <a:ext cx="183972" cy="131635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55517" y="4627333"/>
              <a:ext cx="183972" cy="131635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93106" y="5128831"/>
              <a:ext cx="183972" cy="81485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830697" y="5692965"/>
              <a:ext cx="183959" cy="25072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868286" y="5938674"/>
              <a:ext cx="183959" cy="501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074242" y="5943688"/>
              <a:ext cx="8300720" cy="0"/>
            </a:xfrm>
            <a:custGeom>
              <a:avLst/>
              <a:gdLst/>
              <a:ahLst/>
              <a:cxnLst/>
              <a:rect l="l" t="t" r="r" b="b"/>
              <a:pathLst>
                <a:path w="8300720">
                  <a:moveTo>
                    <a:pt x="0" y="0"/>
                  </a:moveTo>
                  <a:lnTo>
                    <a:pt x="8300516" y="0"/>
                  </a:lnTo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16380" y="3906011"/>
              <a:ext cx="2223516" cy="181507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516380" y="3906011"/>
              <a:ext cx="7411211" cy="197205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90472" y="5547360"/>
              <a:ext cx="201942" cy="20039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528316" y="4764036"/>
              <a:ext cx="201942" cy="20039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566159" y="3823728"/>
              <a:ext cx="201942" cy="20039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90472" y="5704332"/>
              <a:ext cx="201942" cy="20039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528316" y="5045976"/>
              <a:ext cx="201942" cy="20039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566159" y="4389132"/>
              <a:ext cx="201942" cy="20039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604004" y="3980700"/>
              <a:ext cx="201942" cy="20039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641848" y="3855732"/>
              <a:ext cx="201942" cy="20039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678167" y="3852684"/>
              <a:ext cx="201942" cy="20039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716012" y="3854208"/>
              <a:ext cx="201942" cy="20039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753855" y="3854208"/>
              <a:ext cx="201942" cy="20039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753855" y="5832348"/>
              <a:ext cx="201942" cy="200393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593088" y="3906519"/>
              <a:ext cx="2075180" cy="1724025"/>
            </a:xfrm>
            <a:custGeom>
              <a:avLst/>
              <a:gdLst/>
              <a:ahLst/>
              <a:cxnLst/>
              <a:rect l="l" t="t" r="r" b="b"/>
              <a:pathLst>
                <a:path w="2075179" h="1724025">
                  <a:moveTo>
                    <a:pt x="0" y="1723758"/>
                  </a:moveTo>
                  <a:lnTo>
                    <a:pt x="39902" y="1693728"/>
                  </a:lnTo>
                  <a:lnTo>
                    <a:pt x="79804" y="1663905"/>
                  </a:lnTo>
                  <a:lnTo>
                    <a:pt x="119707" y="1634262"/>
                  </a:lnTo>
                  <a:lnTo>
                    <a:pt x="159609" y="1604771"/>
                  </a:lnTo>
                  <a:lnTo>
                    <a:pt x="199512" y="1575406"/>
                  </a:lnTo>
                  <a:lnTo>
                    <a:pt x="239414" y="1546139"/>
                  </a:lnTo>
                  <a:lnTo>
                    <a:pt x="279316" y="1516945"/>
                  </a:lnTo>
                  <a:lnTo>
                    <a:pt x="319219" y="1487796"/>
                  </a:lnTo>
                  <a:lnTo>
                    <a:pt x="359121" y="1458664"/>
                  </a:lnTo>
                  <a:lnTo>
                    <a:pt x="399024" y="1429525"/>
                  </a:lnTo>
                  <a:lnTo>
                    <a:pt x="438926" y="1400349"/>
                  </a:lnTo>
                  <a:lnTo>
                    <a:pt x="478829" y="1371112"/>
                  </a:lnTo>
                  <a:lnTo>
                    <a:pt x="518731" y="1341785"/>
                  </a:lnTo>
                  <a:lnTo>
                    <a:pt x="558633" y="1312342"/>
                  </a:lnTo>
                  <a:lnTo>
                    <a:pt x="598536" y="1282755"/>
                  </a:lnTo>
                  <a:lnTo>
                    <a:pt x="638438" y="1252999"/>
                  </a:lnTo>
                  <a:lnTo>
                    <a:pt x="678341" y="1223046"/>
                  </a:lnTo>
                  <a:lnTo>
                    <a:pt x="718243" y="1192870"/>
                  </a:lnTo>
                  <a:lnTo>
                    <a:pt x="758146" y="1162443"/>
                  </a:lnTo>
                  <a:lnTo>
                    <a:pt x="798048" y="1131738"/>
                  </a:lnTo>
                  <a:lnTo>
                    <a:pt x="837950" y="1100729"/>
                  </a:lnTo>
                  <a:lnTo>
                    <a:pt x="877853" y="1069389"/>
                  </a:lnTo>
                  <a:lnTo>
                    <a:pt x="917755" y="1037691"/>
                  </a:lnTo>
                  <a:lnTo>
                    <a:pt x="957658" y="1005609"/>
                  </a:lnTo>
                  <a:lnTo>
                    <a:pt x="997560" y="973114"/>
                  </a:lnTo>
                  <a:lnTo>
                    <a:pt x="1037463" y="940180"/>
                  </a:lnTo>
                  <a:lnTo>
                    <a:pt x="1075166" y="908627"/>
                  </a:lnTo>
                  <a:lnTo>
                    <a:pt x="1114051" y="875624"/>
                  </a:lnTo>
                  <a:lnTo>
                    <a:pt x="1153975" y="841322"/>
                  </a:lnTo>
                  <a:lnTo>
                    <a:pt x="1194796" y="805871"/>
                  </a:lnTo>
                  <a:lnTo>
                    <a:pt x="1236373" y="769421"/>
                  </a:lnTo>
                  <a:lnTo>
                    <a:pt x="1278563" y="732121"/>
                  </a:lnTo>
                  <a:lnTo>
                    <a:pt x="1321226" y="694122"/>
                  </a:lnTo>
                  <a:lnTo>
                    <a:pt x="1364219" y="655573"/>
                  </a:lnTo>
                  <a:lnTo>
                    <a:pt x="1407400" y="616625"/>
                  </a:lnTo>
                  <a:lnTo>
                    <a:pt x="1450628" y="577426"/>
                  </a:lnTo>
                  <a:lnTo>
                    <a:pt x="1493761" y="538128"/>
                  </a:lnTo>
                  <a:lnTo>
                    <a:pt x="1536657" y="498879"/>
                  </a:lnTo>
                  <a:lnTo>
                    <a:pt x="1579174" y="459831"/>
                  </a:lnTo>
                  <a:lnTo>
                    <a:pt x="1621170" y="421131"/>
                  </a:lnTo>
                  <a:lnTo>
                    <a:pt x="1662504" y="382932"/>
                  </a:lnTo>
                  <a:lnTo>
                    <a:pt x="1703034" y="345382"/>
                  </a:lnTo>
                  <a:lnTo>
                    <a:pt x="1742618" y="308631"/>
                  </a:lnTo>
                  <a:lnTo>
                    <a:pt x="1781114" y="272830"/>
                  </a:lnTo>
                  <a:lnTo>
                    <a:pt x="1818381" y="238128"/>
                  </a:lnTo>
                  <a:lnTo>
                    <a:pt x="1854276" y="204675"/>
                  </a:lnTo>
                  <a:lnTo>
                    <a:pt x="1888658" y="172620"/>
                  </a:lnTo>
                  <a:lnTo>
                    <a:pt x="1921385" y="142115"/>
                  </a:lnTo>
                  <a:lnTo>
                    <a:pt x="1952316" y="113308"/>
                  </a:lnTo>
                  <a:lnTo>
                    <a:pt x="1981307" y="86350"/>
                  </a:lnTo>
                  <a:lnTo>
                    <a:pt x="2032908" y="38578"/>
                  </a:lnTo>
                  <a:lnTo>
                    <a:pt x="2055233" y="18065"/>
                  </a:lnTo>
                  <a:lnTo>
                    <a:pt x="2075052" y="0"/>
                  </a:lnTo>
                </a:path>
              </a:pathLst>
            </a:custGeom>
            <a:ln w="34925">
              <a:solidFill>
                <a:srgbClr val="4368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548383" y="5585462"/>
              <a:ext cx="86065" cy="8606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586228" y="4802164"/>
              <a:ext cx="86065" cy="8606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624072" y="3861856"/>
              <a:ext cx="86065" cy="86065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593088" y="3927799"/>
              <a:ext cx="7263130" cy="1859280"/>
            </a:xfrm>
            <a:custGeom>
              <a:avLst/>
              <a:gdLst/>
              <a:ahLst/>
              <a:cxnLst/>
              <a:rect l="l" t="t" r="r" b="b"/>
              <a:pathLst>
                <a:path w="7263130" h="1859279">
                  <a:moveTo>
                    <a:pt x="0" y="1859184"/>
                  </a:moveTo>
                  <a:lnTo>
                    <a:pt x="43227" y="1831756"/>
                  </a:lnTo>
                  <a:lnTo>
                    <a:pt x="86455" y="1804328"/>
                  </a:lnTo>
                  <a:lnTo>
                    <a:pt x="129682" y="1776902"/>
                  </a:lnTo>
                  <a:lnTo>
                    <a:pt x="172910" y="1749476"/>
                  </a:lnTo>
                  <a:lnTo>
                    <a:pt x="216138" y="1722051"/>
                  </a:lnTo>
                  <a:lnTo>
                    <a:pt x="259365" y="1694626"/>
                  </a:lnTo>
                  <a:lnTo>
                    <a:pt x="302593" y="1667202"/>
                  </a:lnTo>
                  <a:lnTo>
                    <a:pt x="345821" y="1639779"/>
                  </a:lnTo>
                  <a:lnTo>
                    <a:pt x="389048" y="1612355"/>
                  </a:lnTo>
                  <a:lnTo>
                    <a:pt x="432276" y="1584932"/>
                  </a:lnTo>
                  <a:lnTo>
                    <a:pt x="475503" y="1557509"/>
                  </a:lnTo>
                  <a:lnTo>
                    <a:pt x="518731" y="1530086"/>
                  </a:lnTo>
                  <a:lnTo>
                    <a:pt x="561959" y="1502662"/>
                  </a:lnTo>
                  <a:lnTo>
                    <a:pt x="605186" y="1475239"/>
                  </a:lnTo>
                  <a:lnTo>
                    <a:pt x="648414" y="1447815"/>
                  </a:lnTo>
                  <a:lnTo>
                    <a:pt x="691642" y="1420390"/>
                  </a:lnTo>
                  <a:lnTo>
                    <a:pt x="734869" y="1392966"/>
                  </a:lnTo>
                  <a:lnTo>
                    <a:pt x="778097" y="1365540"/>
                  </a:lnTo>
                  <a:lnTo>
                    <a:pt x="821324" y="1338114"/>
                  </a:lnTo>
                  <a:lnTo>
                    <a:pt x="864552" y="1310687"/>
                  </a:lnTo>
                  <a:lnTo>
                    <a:pt x="907780" y="1283259"/>
                  </a:lnTo>
                  <a:lnTo>
                    <a:pt x="951007" y="1255830"/>
                  </a:lnTo>
                  <a:lnTo>
                    <a:pt x="994235" y="1228400"/>
                  </a:lnTo>
                  <a:lnTo>
                    <a:pt x="1037463" y="1200968"/>
                  </a:lnTo>
                  <a:lnTo>
                    <a:pt x="1080705" y="1173344"/>
                  </a:lnTo>
                  <a:lnTo>
                    <a:pt x="1123947" y="1145338"/>
                  </a:lnTo>
                  <a:lnTo>
                    <a:pt x="1167187" y="1117006"/>
                  </a:lnTo>
                  <a:lnTo>
                    <a:pt x="1210427" y="1088402"/>
                  </a:lnTo>
                  <a:lnTo>
                    <a:pt x="1253665" y="1059579"/>
                  </a:lnTo>
                  <a:lnTo>
                    <a:pt x="1296902" y="1030594"/>
                  </a:lnTo>
                  <a:lnTo>
                    <a:pt x="1340138" y="1001499"/>
                  </a:lnTo>
                  <a:lnTo>
                    <a:pt x="1383373" y="972350"/>
                  </a:lnTo>
                  <a:lnTo>
                    <a:pt x="1426607" y="943199"/>
                  </a:lnTo>
                  <a:lnTo>
                    <a:pt x="1469841" y="914103"/>
                  </a:lnTo>
                  <a:lnTo>
                    <a:pt x="1513073" y="885116"/>
                  </a:lnTo>
                  <a:lnTo>
                    <a:pt x="1556305" y="856290"/>
                  </a:lnTo>
                  <a:lnTo>
                    <a:pt x="1599536" y="827682"/>
                  </a:lnTo>
                  <a:lnTo>
                    <a:pt x="1642767" y="799345"/>
                  </a:lnTo>
                  <a:lnTo>
                    <a:pt x="1685997" y="771334"/>
                  </a:lnTo>
                  <a:lnTo>
                    <a:pt x="1729227" y="743702"/>
                  </a:lnTo>
                  <a:lnTo>
                    <a:pt x="1772456" y="716506"/>
                  </a:lnTo>
                  <a:lnTo>
                    <a:pt x="1815685" y="689797"/>
                  </a:lnTo>
                  <a:lnTo>
                    <a:pt x="1858913" y="663632"/>
                  </a:lnTo>
                  <a:lnTo>
                    <a:pt x="1902141" y="638064"/>
                  </a:lnTo>
                  <a:lnTo>
                    <a:pt x="1945369" y="613148"/>
                  </a:lnTo>
                  <a:lnTo>
                    <a:pt x="1988597" y="588938"/>
                  </a:lnTo>
                  <a:lnTo>
                    <a:pt x="2031825" y="565489"/>
                  </a:lnTo>
                  <a:lnTo>
                    <a:pt x="2075052" y="542854"/>
                  </a:lnTo>
                  <a:lnTo>
                    <a:pt x="2122211" y="518871"/>
                  </a:lnTo>
                  <a:lnTo>
                    <a:pt x="2169370" y="495348"/>
                  </a:lnTo>
                  <a:lnTo>
                    <a:pt x="2216531" y="472295"/>
                  </a:lnTo>
                  <a:lnTo>
                    <a:pt x="2263693" y="449721"/>
                  </a:lnTo>
                  <a:lnTo>
                    <a:pt x="2310856" y="427635"/>
                  </a:lnTo>
                  <a:lnTo>
                    <a:pt x="2358020" y="406045"/>
                  </a:lnTo>
                  <a:lnTo>
                    <a:pt x="2405185" y="384960"/>
                  </a:lnTo>
                  <a:lnTo>
                    <a:pt x="2452350" y="364390"/>
                  </a:lnTo>
                  <a:lnTo>
                    <a:pt x="2499516" y="344344"/>
                  </a:lnTo>
                  <a:lnTo>
                    <a:pt x="2546681" y="324829"/>
                  </a:lnTo>
                  <a:lnTo>
                    <a:pt x="2593848" y="305856"/>
                  </a:lnTo>
                  <a:lnTo>
                    <a:pt x="2641014" y="287434"/>
                  </a:lnTo>
                  <a:lnTo>
                    <a:pt x="2688179" y="269570"/>
                  </a:lnTo>
                  <a:lnTo>
                    <a:pt x="2735345" y="252275"/>
                  </a:lnTo>
                  <a:lnTo>
                    <a:pt x="2782510" y="235557"/>
                  </a:lnTo>
                  <a:lnTo>
                    <a:pt x="2829675" y="219424"/>
                  </a:lnTo>
                  <a:lnTo>
                    <a:pt x="2876839" y="203887"/>
                  </a:lnTo>
                  <a:lnTo>
                    <a:pt x="2924002" y="188954"/>
                  </a:lnTo>
                  <a:lnTo>
                    <a:pt x="2971164" y="174633"/>
                  </a:lnTo>
                  <a:lnTo>
                    <a:pt x="3018325" y="160934"/>
                  </a:lnTo>
                  <a:lnTo>
                    <a:pt x="3065484" y="147867"/>
                  </a:lnTo>
                  <a:lnTo>
                    <a:pt x="3112642" y="135438"/>
                  </a:lnTo>
                  <a:lnTo>
                    <a:pt x="3162046" y="123248"/>
                  </a:lnTo>
                  <a:lnTo>
                    <a:pt x="3211452" y="112007"/>
                  </a:lnTo>
                  <a:lnTo>
                    <a:pt x="3260859" y="101663"/>
                  </a:lnTo>
                  <a:lnTo>
                    <a:pt x="3310267" y="92164"/>
                  </a:lnTo>
                  <a:lnTo>
                    <a:pt x="3359676" y="83460"/>
                  </a:lnTo>
                  <a:lnTo>
                    <a:pt x="3409086" y="75498"/>
                  </a:lnTo>
                  <a:lnTo>
                    <a:pt x="3458496" y="68227"/>
                  </a:lnTo>
                  <a:lnTo>
                    <a:pt x="3507908" y="61595"/>
                  </a:lnTo>
                  <a:lnTo>
                    <a:pt x="3557319" y="55552"/>
                  </a:lnTo>
                  <a:lnTo>
                    <a:pt x="3606731" y="50044"/>
                  </a:lnTo>
                  <a:lnTo>
                    <a:pt x="3656144" y="45021"/>
                  </a:lnTo>
                  <a:lnTo>
                    <a:pt x="3705556" y="40430"/>
                  </a:lnTo>
                  <a:lnTo>
                    <a:pt x="3754967" y="36222"/>
                  </a:lnTo>
                  <a:lnTo>
                    <a:pt x="3804379" y="32343"/>
                  </a:lnTo>
                  <a:lnTo>
                    <a:pt x="3853789" y="28742"/>
                  </a:lnTo>
                  <a:lnTo>
                    <a:pt x="3903199" y="25367"/>
                  </a:lnTo>
                  <a:lnTo>
                    <a:pt x="3952608" y="22168"/>
                  </a:lnTo>
                  <a:lnTo>
                    <a:pt x="4002016" y="19092"/>
                  </a:lnTo>
                  <a:lnTo>
                    <a:pt x="4051423" y="16088"/>
                  </a:lnTo>
                  <a:lnTo>
                    <a:pt x="4100829" y="13104"/>
                  </a:lnTo>
                  <a:lnTo>
                    <a:pt x="4150233" y="10089"/>
                  </a:lnTo>
                  <a:lnTo>
                    <a:pt x="4202106" y="7185"/>
                  </a:lnTo>
                  <a:lnTo>
                    <a:pt x="4253979" y="4844"/>
                  </a:lnTo>
                  <a:lnTo>
                    <a:pt x="4305852" y="3020"/>
                  </a:lnTo>
                  <a:lnTo>
                    <a:pt x="4357726" y="1669"/>
                  </a:lnTo>
                  <a:lnTo>
                    <a:pt x="4409600" y="745"/>
                  </a:lnTo>
                  <a:lnTo>
                    <a:pt x="4461475" y="204"/>
                  </a:lnTo>
                  <a:lnTo>
                    <a:pt x="4513350" y="0"/>
                  </a:lnTo>
                  <a:lnTo>
                    <a:pt x="4565226" y="88"/>
                  </a:lnTo>
                  <a:lnTo>
                    <a:pt x="4617102" y="423"/>
                  </a:lnTo>
                  <a:lnTo>
                    <a:pt x="4668980" y="961"/>
                  </a:lnTo>
                  <a:lnTo>
                    <a:pt x="4720858" y="1656"/>
                  </a:lnTo>
                  <a:lnTo>
                    <a:pt x="4772738" y="2463"/>
                  </a:lnTo>
                  <a:lnTo>
                    <a:pt x="4824618" y="3337"/>
                  </a:lnTo>
                  <a:lnTo>
                    <a:pt x="4876500" y="4233"/>
                  </a:lnTo>
                  <a:lnTo>
                    <a:pt x="4928383" y="5107"/>
                  </a:lnTo>
                  <a:lnTo>
                    <a:pt x="4980268" y="5912"/>
                  </a:lnTo>
                  <a:lnTo>
                    <a:pt x="5032154" y="6603"/>
                  </a:lnTo>
                  <a:lnTo>
                    <a:pt x="5084042" y="7137"/>
                  </a:lnTo>
                  <a:lnTo>
                    <a:pt x="5135931" y="7467"/>
                  </a:lnTo>
                  <a:lnTo>
                    <a:pt x="5187822" y="7549"/>
                  </a:lnTo>
                  <a:lnTo>
                    <a:pt x="5239696" y="7520"/>
                  </a:lnTo>
                  <a:lnTo>
                    <a:pt x="5291569" y="7506"/>
                  </a:lnTo>
                  <a:lnTo>
                    <a:pt x="5343442" y="7506"/>
                  </a:lnTo>
                  <a:lnTo>
                    <a:pt x="5395315" y="7519"/>
                  </a:lnTo>
                  <a:lnTo>
                    <a:pt x="5447188" y="7543"/>
                  </a:lnTo>
                  <a:lnTo>
                    <a:pt x="5499061" y="7578"/>
                  </a:lnTo>
                  <a:lnTo>
                    <a:pt x="5550935" y="7621"/>
                  </a:lnTo>
                  <a:lnTo>
                    <a:pt x="5602808" y="7671"/>
                  </a:lnTo>
                  <a:lnTo>
                    <a:pt x="5654681" y="7727"/>
                  </a:lnTo>
                  <a:lnTo>
                    <a:pt x="5706554" y="7787"/>
                  </a:lnTo>
                  <a:lnTo>
                    <a:pt x="5758427" y="7851"/>
                  </a:lnTo>
                  <a:lnTo>
                    <a:pt x="5810300" y="7915"/>
                  </a:lnTo>
                  <a:lnTo>
                    <a:pt x="5862173" y="7980"/>
                  </a:lnTo>
                  <a:lnTo>
                    <a:pt x="5914047" y="8043"/>
                  </a:lnTo>
                  <a:lnTo>
                    <a:pt x="5965920" y="8103"/>
                  </a:lnTo>
                  <a:lnTo>
                    <a:pt x="6017793" y="8159"/>
                  </a:lnTo>
                  <a:lnTo>
                    <a:pt x="6069666" y="8209"/>
                  </a:lnTo>
                  <a:lnTo>
                    <a:pt x="6121539" y="8252"/>
                  </a:lnTo>
                  <a:lnTo>
                    <a:pt x="6173412" y="8287"/>
                  </a:lnTo>
                  <a:lnTo>
                    <a:pt x="6225286" y="8311"/>
                  </a:lnTo>
                  <a:lnTo>
                    <a:pt x="6277177" y="8329"/>
                  </a:lnTo>
                  <a:lnTo>
                    <a:pt x="6329066" y="8342"/>
                  </a:lnTo>
                  <a:lnTo>
                    <a:pt x="6380954" y="8353"/>
                  </a:lnTo>
                  <a:lnTo>
                    <a:pt x="6432840" y="8360"/>
                  </a:lnTo>
                  <a:lnTo>
                    <a:pt x="6484725" y="8365"/>
                  </a:lnTo>
                  <a:lnTo>
                    <a:pt x="6536608" y="8367"/>
                  </a:lnTo>
                  <a:lnTo>
                    <a:pt x="6588490" y="8368"/>
                  </a:lnTo>
                  <a:lnTo>
                    <a:pt x="6640370" y="8366"/>
                  </a:lnTo>
                  <a:lnTo>
                    <a:pt x="6692250" y="8363"/>
                  </a:lnTo>
                  <a:lnTo>
                    <a:pt x="6744128" y="8359"/>
                  </a:lnTo>
                  <a:lnTo>
                    <a:pt x="6796006" y="8354"/>
                  </a:lnTo>
                  <a:lnTo>
                    <a:pt x="6847882" y="8348"/>
                  </a:lnTo>
                  <a:lnTo>
                    <a:pt x="6899758" y="8342"/>
                  </a:lnTo>
                  <a:lnTo>
                    <a:pt x="6951633" y="8335"/>
                  </a:lnTo>
                  <a:lnTo>
                    <a:pt x="7003508" y="8329"/>
                  </a:lnTo>
                  <a:lnTo>
                    <a:pt x="7055382" y="8324"/>
                  </a:lnTo>
                  <a:lnTo>
                    <a:pt x="7107256" y="8319"/>
                  </a:lnTo>
                  <a:lnTo>
                    <a:pt x="7159129" y="8315"/>
                  </a:lnTo>
                  <a:lnTo>
                    <a:pt x="7211002" y="8312"/>
                  </a:lnTo>
                  <a:lnTo>
                    <a:pt x="7262876" y="8311"/>
                  </a:lnTo>
                </a:path>
              </a:pathLst>
            </a:custGeom>
            <a:ln w="34925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48383" y="5742434"/>
              <a:ext cx="86065" cy="8606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586228" y="5084104"/>
              <a:ext cx="86065" cy="8606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624072" y="4427260"/>
              <a:ext cx="86065" cy="8606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661916" y="4018828"/>
              <a:ext cx="86065" cy="8606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699760" y="3893860"/>
              <a:ext cx="86065" cy="8606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736080" y="3890812"/>
              <a:ext cx="86065" cy="8606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773924" y="3892336"/>
              <a:ext cx="86065" cy="8606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811767" y="3892336"/>
              <a:ext cx="86064" cy="8606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811767" y="5870450"/>
              <a:ext cx="86064" cy="86065"/>
            </a:xfrm>
            <a:prstGeom prst="rect">
              <a:avLst/>
            </a:prstGeom>
          </p:spPr>
        </p:pic>
      </p:grpSp>
      <p:sp>
        <p:nvSpPr>
          <p:cNvPr id="53" name="object 53"/>
          <p:cNvSpPr txBox="1"/>
          <p:nvPr/>
        </p:nvSpPr>
        <p:spPr>
          <a:xfrm>
            <a:off x="1345819" y="4996860"/>
            <a:ext cx="160020" cy="25907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spc="-25" dirty="0">
                <a:solidFill>
                  <a:srgbClr val="FFE699"/>
                </a:solidFill>
                <a:latin typeface="Calibri"/>
                <a:cs typeface="Calibri"/>
              </a:rPr>
              <a:t>15%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383282" y="4056553"/>
            <a:ext cx="160020" cy="25907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spc="-25" dirty="0">
                <a:solidFill>
                  <a:srgbClr val="FFE699"/>
                </a:solidFill>
                <a:latin typeface="Calibri"/>
                <a:cs typeface="Calibri"/>
              </a:rPr>
              <a:t>38%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825872" y="4844645"/>
            <a:ext cx="139700" cy="2235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-25" dirty="0">
                <a:solidFill>
                  <a:srgbClr val="D9D9D9"/>
                </a:solidFill>
                <a:latin typeface="Calibri"/>
                <a:cs typeface="Calibri"/>
              </a:rPr>
              <a:t>20%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863716" y="5466385"/>
            <a:ext cx="139700" cy="1657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-25" dirty="0">
                <a:solidFill>
                  <a:srgbClr val="D9D9D9"/>
                </a:solidFill>
                <a:latin typeface="Calibri"/>
                <a:cs typeface="Calibri"/>
              </a:rPr>
              <a:t>6%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901306" y="5712664"/>
            <a:ext cx="139700" cy="1651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-25" dirty="0">
                <a:solidFill>
                  <a:srgbClr val="D9D9D9"/>
                </a:solidFill>
                <a:latin typeface="Calibri"/>
                <a:cs typeface="Calibri"/>
              </a:rPr>
              <a:t>0%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939151" y="5717540"/>
            <a:ext cx="139700" cy="1651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-25" dirty="0">
                <a:solidFill>
                  <a:srgbClr val="D9D9D9"/>
                </a:solidFill>
                <a:latin typeface="Calibri"/>
                <a:cs typeface="Calibri"/>
              </a:rPr>
              <a:t>0%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976994" y="5717540"/>
            <a:ext cx="139700" cy="1651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-25" dirty="0">
                <a:solidFill>
                  <a:srgbClr val="D9D9D9"/>
                </a:solidFill>
                <a:latin typeface="Calibri"/>
                <a:cs typeface="Calibri"/>
              </a:rPr>
              <a:t>0%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421126" y="3481116"/>
            <a:ext cx="339090" cy="52133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spc="-25" dirty="0">
                <a:solidFill>
                  <a:srgbClr val="FFE699"/>
                </a:solidFill>
                <a:latin typeface="Calibri"/>
                <a:cs typeface="Calibri"/>
              </a:rPr>
              <a:t>46%</a:t>
            </a:r>
            <a:endParaRPr sz="1050">
              <a:latin typeface="Calibri"/>
              <a:cs typeface="Calibri"/>
            </a:endParaRPr>
          </a:p>
          <a:p>
            <a:pPr marL="205740">
              <a:lnSpc>
                <a:spcPct val="100000"/>
              </a:lnSpc>
              <a:spcBef>
                <a:spcPts val="155"/>
              </a:spcBef>
            </a:pPr>
            <a:r>
              <a:rPr sz="1050" spc="-20" dirty="0">
                <a:solidFill>
                  <a:srgbClr val="C5DFB4"/>
                </a:solidFill>
                <a:latin typeface="Calibri"/>
                <a:cs typeface="Calibri"/>
              </a:rPr>
              <a:t>100%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525016" y="5272323"/>
            <a:ext cx="327660" cy="4152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sz="1350" spc="-165" baseline="3086" dirty="0">
                <a:solidFill>
                  <a:srgbClr val="D9D9D9"/>
                </a:solidFill>
                <a:latin typeface="Calibri"/>
                <a:cs typeface="Calibri"/>
              </a:rPr>
              <a:t>7.69</a:t>
            </a:r>
            <a:r>
              <a:rPr sz="1050" spc="-110" dirty="0">
                <a:solidFill>
                  <a:srgbClr val="C5DFB4"/>
                </a:solidFill>
                <a:latin typeface="Calibri"/>
                <a:cs typeface="Calibri"/>
              </a:rPr>
              <a:t>1</a:t>
            </a:r>
            <a:r>
              <a:rPr sz="1350" spc="-165" baseline="3086" dirty="0">
                <a:solidFill>
                  <a:srgbClr val="D9D9D9"/>
                </a:solidFill>
                <a:latin typeface="Calibri"/>
                <a:cs typeface="Calibri"/>
              </a:rPr>
              <a:t>%</a:t>
            </a:r>
            <a:r>
              <a:rPr sz="1050" spc="-110" dirty="0">
                <a:solidFill>
                  <a:srgbClr val="C5DFB4"/>
                </a:solidFill>
                <a:latin typeface="Calibri"/>
                <a:cs typeface="Calibri"/>
              </a:rPr>
              <a:t>5%</a:t>
            </a:r>
            <a:endParaRPr sz="1050">
              <a:latin typeface="Calibri"/>
              <a:cs typeface="Calibri"/>
            </a:endParaRPr>
          </a:p>
          <a:p>
            <a:pPr marR="5715" algn="ctr">
              <a:lnSpc>
                <a:spcPct val="100000"/>
              </a:lnSpc>
              <a:spcBef>
                <a:spcPts val="250"/>
              </a:spcBef>
            </a:pPr>
            <a:r>
              <a:rPr sz="900" spc="-25" dirty="0">
                <a:solidFill>
                  <a:srgbClr val="D9D9D9"/>
                </a:solidFill>
                <a:latin typeface="Calibri"/>
                <a:cs typeface="Calibri"/>
              </a:rPr>
              <a:t>8%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562860" y="4343249"/>
            <a:ext cx="327660" cy="6858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350" spc="-15" baseline="3086" dirty="0">
                <a:solidFill>
                  <a:srgbClr val="D9D9D9"/>
                </a:solidFill>
                <a:latin typeface="Calibri"/>
                <a:cs typeface="Calibri"/>
              </a:rPr>
              <a:t>40.00%</a:t>
            </a:r>
            <a:r>
              <a:rPr sz="1050" spc="-10" dirty="0">
                <a:solidFill>
                  <a:srgbClr val="C5DFB4"/>
                </a:solidFill>
                <a:latin typeface="Calibri"/>
                <a:cs typeface="Calibri"/>
              </a:rPr>
              <a:t>54%</a:t>
            </a:r>
            <a:endParaRPr sz="1050">
              <a:latin typeface="Calibri"/>
              <a:cs typeface="Calibri"/>
            </a:endParaRPr>
          </a:p>
          <a:p>
            <a:pPr marL="474980">
              <a:lnSpc>
                <a:spcPct val="100000"/>
              </a:lnSpc>
              <a:spcBef>
                <a:spcPts val="250"/>
              </a:spcBef>
            </a:pPr>
            <a:r>
              <a:rPr sz="900" spc="-25" dirty="0">
                <a:solidFill>
                  <a:srgbClr val="D9D9D9"/>
                </a:solidFill>
                <a:latin typeface="Calibri"/>
                <a:cs typeface="Calibri"/>
              </a:rPr>
              <a:t>32%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608832" y="4002657"/>
            <a:ext cx="319405" cy="5638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208279">
              <a:lnSpc>
                <a:spcPts val="955"/>
              </a:lnSpc>
            </a:pPr>
            <a:r>
              <a:rPr sz="900" spc="-10" dirty="0">
                <a:solidFill>
                  <a:srgbClr val="D9D9D9"/>
                </a:solidFill>
                <a:latin typeface="Calibri"/>
                <a:cs typeface="Calibri"/>
              </a:rPr>
              <a:t>72.31%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900" spc="-25" dirty="0">
                <a:solidFill>
                  <a:srgbClr val="D9D9D9"/>
                </a:solidFill>
                <a:latin typeface="Calibri"/>
                <a:cs typeface="Calibri"/>
              </a:rPr>
              <a:t>32%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646421" y="3595114"/>
            <a:ext cx="139700" cy="3683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-10" dirty="0">
                <a:solidFill>
                  <a:srgbClr val="D9D9D9"/>
                </a:solidFill>
                <a:latin typeface="Calibri"/>
                <a:cs typeface="Calibri"/>
              </a:rPr>
              <a:t>92.31%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684265" y="3469892"/>
            <a:ext cx="139700" cy="3683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-10" dirty="0">
                <a:solidFill>
                  <a:srgbClr val="D9D9D9"/>
                </a:solidFill>
                <a:latin typeface="Calibri"/>
                <a:cs typeface="Calibri"/>
              </a:rPr>
              <a:t>98.46%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722109" y="3467352"/>
            <a:ext cx="139700" cy="3683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-10" dirty="0">
                <a:solidFill>
                  <a:srgbClr val="D9D9D9"/>
                </a:solidFill>
                <a:latin typeface="Calibri"/>
                <a:cs typeface="Calibri"/>
              </a:rPr>
              <a:t>98.58%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759572" y="3467987"/>
            <a:ext cx="139700" cy="3683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-10" dirty="0">
                <a:solidFill>
                  <a:srgbClr val="D9D9D9"/>
                </a:solidFill>
                <a:latin typeface="Calibri"/>
                <a:cs typeface="Calibri"/>
              </a:rPr>
              <a:t>98.55%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797417" y="3467987"/>
            <a:ext cx="139700" cy="3683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-10" dirty="0">
                <a:solidFill>
                  <a:srgbClr val="D9D9D9"/>
                </a:solidFill>
                <a:latin typeface="Calibri"/>
                <a:cs typeface="Calibri"/>
              </a:rPr>
              <a:t>98.55%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958833" y="5826658"/>
            <a:ext cx="2520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D9D9D9"/>
                </a:solidFill>
                <a:latin typeface="Calibri"/>
                <a:cs typeface="Calibri"/>
              </a:rPr>
              <a:t>1.5%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58139" y="3746119"/>
            <a:ext cx="223520" cy="226695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900" spc="-25" dirty="0">
                <a:solidFill>
                  <a:srgbClr val="D9D9D9"/>
                </a:solidFill>
                <a:latin typeface="Calibri"/>
                <a:cs typeface="Calibri"/>
              </a:rPr>
              <a:t>50%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900" spc="-25" dirty="0">
                <a:solidFill>
                  <a:srgbClr val="D9D9D9"/>
                </a:solidFill>
                <a:latin typeface="Calibri"/>
                <a:cs typeface="Calibri"/>
              </a:rPr>
              <a:t>45%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900" spc="-25" dirty="0">
                <a:solidFill>
                  <a:srgbClr val="D9D9D9"/>
                </a:solidFill>
                <a:latin typeface="Calibri"/>
                <a:cs typeface="Calibri"/>
              </a:rPr>
              <a:t>40%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900" spc="-25" dirty="0">
                <a:solidFill>
                  <a:srgbClr val="D9D9D9"/>
                </a:solidFill>
                <a:latin typeface="Calibri"/>
                <a:cs typeface="Calibri"/>
              </a:rPr>
              <a:t>35%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900" spc="-25" dirty="0">
                <a:solidFill>
                  <a:srgbClr val="D9D9D9"/>
                </a:solidFill>
                <a:latin typeface="Calibri"/>
                <a:cs typeface="Calibri"/>
              </a:rPr>
              <a:t>30%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900" spc="-25" dirty="0">
                <a:solidFill>
                  <a:srgbClr val="D9D9D9"/>
                </a:solidFill>
                <a:latin typeface="Calibri"/>
                <a:cs typeface="Calibri"/>
              </a:rPr>
              <a:t>25%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900" spc="-25" dirty="0">
                <a:solidFill>
                  <a:srgbClr val="D9D9D9"/>
                </a:solidFill>
                <a:latin typeface="Calibri"/>
                <a:cs typeface="Calibri"/>
              </a:rPr>
              <a:t>20%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900" spc="-25" dirty="0">
                <a:solidFill>
                  <a:srgbClr val="D9D9D9"/>
                </a:solidFill>
                <a:latin typeface="Calibri"/>
                <a:cs typeface="Calibri"/>
              </a:rPr>
              <a:t>15%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900" spc="-25" dirty="0">
                <a:solidFill>
                  <a:srgbClr val="D9D9D9"/>
                </a:solidFill>
                <a:latin typeface="Calibri"/>
                <a:cs typeface="Calibri"/>
              </a:rPr>
              <a:t>10%</a:t>
            </a:r>
            <a:endParaRPr sz="900">
              <a:latin typeface="Calibri"/>
              <a:cs typeface="Calibri"/>
            </a:endParaRPr>
          </a:p>
          <a:p>
            <a:pPr marL="70485">
              <a:lnSpc>
                <a:spcPct val="100000"/>
              </a:lnSpc>
              <a:spcBef>
                <a:spcPts val="525"/>
              </a:spcBef>
            </a:pPr>
            <a:r>
              <a:rPr sz="900" spc="-25" dirty="0">
                <a:solidFill>
                  <a:srgbClr val="D9D9D9"/>
                </a:solidFill>
                <a:latin typeface="Calibri"/>
                <a:cs typeface="Calibri"/>
              </a:rPr>
              <a:t>5%</a:t>
            </a:r>
            <a:endParaRPr sz="900">
              <a:latin typeface="Calibri"/>
              <a:cs typeface="Calibri"/>
            </a:endParaRPr>
          </a:p>
          <a:p>
            <a:pPr marL="70485">
              <a:lnSpc>
                <a:spcPct val="100000"/>
              </a:lnSpc>
              <a:spcBef>
                <a:spcPts val="525"/>
              </a:spcBef>
            </a:pPr>
            <a:r>
              <a:rPr sz="900" spc="-25" dirty="0">
                <a:solidFill>
                  <a:srgbClr val="D9D9D9"/>
                </a:solidFill>
                <a:latin typeface="Calibri"/>
                <a:cs typeface="Calibri"/>
              </a:rPr>
              <a:t>0%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1496949" y="3055620"/>
            <a:ext cx="7450455" cy="3147060"/>
            <a:chOff x="1496949" y="3055620"/>
            <a:chExt cx="7450455" cy="3147060"/>
          </a:xfrm>
        </p:grpSpPr>
        <p:pic>
          <p:nvPicPr>
            <p:cNvPr id="72" name="object 7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534538" y="6045428"/>
              <a:ext cx="187452" cy="151714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96949" y="6045428"/>
              <a:ext cx="187451" cy="151714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604894" y="6045568"/>
              <a:ext cx="154558" cy="127380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598801" y="6045962"/>
              <a:ext cx="197734" cy="156286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669661" y="6045695"/>
              <a:ext cx="164718" cy="119049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699503" y="6045111"/>
              <a:ext cx="173100" cy="127050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739380" y="6045695"/>
              <a:ext cx="170179" cy="123177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764201" y="6045695"/>
              <a:ext cx="182948" cy="147408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665476" y="3055620"/>
              <a:ext cx="1835657" cy="473201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215384" y="3055620"/>
              <a:ext cx="360413" cy="473201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349496" y="3055620"/>
              <a:ext cx="916686" cy="473201"/>
            </a:xfrm>
            <a:prstGeom prst="rect">
              <a:avLst/>
            </a:prstGeom>
          </p:spPr>
        </p:pic>
      </p:grpSp>
      <p:sp>
        <p:nvSpPr>
          <p:cNvPr id="83" name="object 83"/>
          <p:cNvSpPr txBox="1"/>
          <p:nvPr/>
        </p:nvSpPr>
        <p:spPr>
          <a:xfrm>
            <a:off x="560323" y="4453357"/>
            <a:ext cx="160020" cy="9721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b="1" dirty="0">
                <a:solidFill>
                  <a:srgbClr val="D9D9D9"/>
                </a:solidFill>
                <a:latin typeface="Calibri"/>
                <a:cs typeface="Calibri"/>
              </a:rPr>
              <a:t>PROGRESS</a:t>
            </a:r>
            <a:r>
              <a:rPr sz="1050" b="1" spc="-60" dirty="0">
                <a:solidFill>
                  <a:srgbClr val="D9D9D9"/>
                </a:solidFill>
                <a:latin typeface="Calibri"/>
                <a:cs typeface="Calibri"/>
              </a:rPr>
              <a:t> </a:t>
            </a:r>
            <a:r>
              <a:rPr sz="1050" b="1" spc="-20" dirty="0">
                <a:solidFill>
                  <a:srgbClr val="D9D9D9"/>
                </a:solidFill>
                <a:latin typeface="Calibri"/>
                <a:cs typeface="Calibri"/>
              </a:rPr>
              <a:t>%AGE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05459" y="1179321"/>
            <a:ext cx="9008110" cy="2193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SCOPE</a:t>
            </a:r>
            <a:r>
              <a:rPr sz="1800" u="sng" spc="-1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OVERVIEW</a:t>
            </a:r>
            <a:endParaRPr sz="1800">
              <a:latin typeface="Franklin Gothic Medium"/>
              <a:cs typeface="Franklin Gothic Medium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spc="-60" dirty="0">
                <a:latin typeface="Franklin Gothic Medium"/>
                <a:cs typeface="Franklin Gothic Medium"/>
              </a:rPr>
              <a:t>Al-</a:t>
            </a:r>
            <a:r>
              <a:rPr sz="1800" dirty="0">
                <a:latin typeface="Franklin Gothic Medium"/>
                <a:cs typeface="Franklin Gothic Medium"/>
              </a:rPr>
              <a:t>Haj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Facility </a:t>
            </a:r>
            <a:r>
              <a:rPr sz="1800" dirty="0">
                <a:latin typeface="Franklin Gothic Medium"/>
                <a:cs typeface="Franklin Gothic Medium"/>
              </a:rPr>
              <a:t>(EPF)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will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mainly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handle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pressure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boosting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at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950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Psig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for</a:t>
            </a:r>
            <a:r>
              <a:rPr sz="1800" spc="-2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a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design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flowrate</a:t>
            </a:r>
            <a:r>
              <a:rPr sz="1800" spc="-25" dirty="0">
                <a:latin typeface="Franklin Gothic Medium"/>
                <a:cs typeface="Franklin Gothic Medium"/>
              </a:rPr>
              <a:t> of </a:t>
            </a:r>
            <a:r>
              <a:rPr sz="1800" dirty="0">
                <a:latin typeface="Franklin Gothic Medium"/>
                <a:cs typeface="Franklin Gothic Medium"/>
              </a:rPr>
              <a:t>50</a:t>
            </a:r>
            <a:r>
              <a:rPr sz="1800" spc="22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MMSCFD</a:t>
            </a:r>
            <a:r>
              <a:rPr sz="1800" spc="21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to</a:t>
            </a:r>
            <a:r>
              <a:rPr sz="1800" spc="22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sales</a:t>
            </a:r>
            <a:r>
              <a:rPr sz="1800" spc="229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gas</a:t>
            </a:r>
            <a:r>
              <a:rPr sz="1800" spc="229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tie-</a:t>
            </a:r>
            <a:r>
              <a:rPr sz="1800" dirty="0">
                <a:latin typeface="Franklin Gothic Medium"/>
                <a:cs typeface="Franklin Gothic Medium"/>
              </a:rPr>
              <a:t>in</a:t>
            </a:r>
            <a:r>
              <a:rPr sz="1800" spc="23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at</a:t>
            </a:r>
            <a:r>
              <a:rPr sz="1800" spc="22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pipeline</a:t>
            </a:r>
            <a:r>
              <a:rPr sz="1800" spc="23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and</a:t>
            </a:r>
            <a:r>
              <a:rPr sz="1800" spc="24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stabilize</a:t>
            </a:r>
            <a:r>
              <a:rPr sz="1800" spc="22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/</a:t>
            </a:r>
            <a:r>
              <a:rPr sz="1800" spc="22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process</a:t>
            </a:r>
            <a:r>
              <a:rPr sz="1800" spc="23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2500</a:t>
            </a:r>
            <a:r>
              <a:rPr sz="1800" spc="229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BBL</a:t>
            </a:r>
            <a:r>
              <a:rPr sz="1800" spc="23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/</a:t>
            </a:r>
            <a:r>
              <a:rPr sz="1800" spc="22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Day</a:t>
            </a:r>
            <a:r>
              <a:rPr sz="1800" spc="23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Oil</a:t>
            </a:r>
            <a:r>
              <a:rPr sz="1800" spc="220" dirty="0">
                <a:latin typeface="Franklin Gothic Medium"/>
                <a:cs typeface="Franklin Gothic Medium"/>
              </a:rPr>
              <a:t> </a:t>
            </a:r>
            <a:r>
              <a:rPr sz="1800" spc="-50" dirty="0">
                <a:latin typeface="Franklin Gothic Medium"/>
                <a:cs typeface="Franklin Gothic Medium"/>
              </a:rPr>
              <a:t>/ </a:t>
            </a:r>
            <a:r>
              <a:rPr sz="1800" spc="-10" dirty="0">
                <a:latin typeface="Franklin Gothic Medium"/>
                <a:cs typeface="Franklin Gothic Medium"/>
              </a:rPr>
              <a:t>Condensate.</a:t>
            </a:r>
            <a:endParaRPr sz="1800">
              <a:latin typeface="Franklin Gothic Medium"/>
              <a:cs typeface="Franklin Gothic Medium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1800">
              <a:latin typeface="Franklin Gothic Medium"/>
              <a:cs typeface="Franklin Gothic Medium"/>
            </a:endParaRPr>
          </a:p>
          <a:p>
            <a:pPr marL="12700" algn="just">
              <a:lnSpc>
                <a:spcPct val="100000"/>
              </a:lnSpc>
            </a:pPr>
            <a:r>
              <a:rPr sz="1800" u="sng" spc="-3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DETAILED</a:t>
            </a:r>
            <a:r>
              <a:rPr sz="1800" u="sng" spc="-5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ENGINEERING</a:t>
            </a:r>
            <a:endParaRPr sz="1800">
              <a:latin typeface="Franklin Gothic Medium"/>
              <a:cs typeface="Franklin Gothic Medium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800">
              <a:latin typeface="Franklin Gothic Medium"/>
              <a:cs typeface="Franklin Gothic Medium"/>
            </a:endParaRPr>
          </a:p>
          <a:p>
            <a:pPr marL="2303780">
              <a:lnSpc>
                <a:spcPct val="100000"/>
              </a:lnSpc>
            </a:pPr>
            <a:r>
              <a:rPr sz="1600" b="1" spc="65" dirty="0">
                <a:solidFill>
                  <a:srgbClr val="F1F1F1"/>
                </a:solidFill>
                <a:latin typeface="Calibri"/>
                <a:cs typeface="Calibri"/>
              </a:rPr>
              <a:t>HISTOGRAM</a:t>
            </a:r>
            <a:r>
              <a:rPr sz="1600" b="1" spc="27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1F1F1"/>
                </a:solidFill>
                <a:latin typeface="Calibri"/>
                <a:cs typeface="Calibri"/>
              </a:rPr>
              <a:t>&amp;</a:t>
            </a:r>
            <a:r>
              <a:rPr sz="1600" b="1" spc="23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1F1F1"/>
                </a:solidFill>
                <a:latin typeface="Calibri"/>
                <a:cs typeface="Calibri"/>
              </a:rPr>
              <a:t>S-</a:t>
            </a:r>
            <a:r>
              <a:rPr sz="1600" b="1" spc="23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600" b="1" spc="40" dirty="0">
                <a:solidFill>
                  <a:srgbClr val="F1F1F1"/>
                </a:solidFill>
                <a:latin typeface="Calibri"/>
                <a:cs typeface="Calibri"/>
              </a:rPr>
              <a:t>CURVE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6563106" y="4348492"/>
            <a:ext cx="243840" cy="241935"/>
            <a:chOff x="6563106" y="4348492"/>
            <a:chExt cx="243840" cy="241935"/>
          </a:xfrm>
        </p:grpSpPr>
        <p:pic>
          <p:nvPicPr>
            <p:cNvPr id="86" name="object 8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563106" y="4348492"/>
              <a:ext cx="243840" cy="73266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563106" y="4517148"/>
              <a:ext cx="243840" cy="73266"/>
            </a:xfrm>
            <a:prstGeom prst="rect">
              <a:avLst/>
            </a:prstGeom>
          </p:spPr>
        </p:pic>
      </p:grpSp>
      <p:sp>
        <p:nvSpPr>
          <p:cNvPr id="88" name="object 88"/>
          <p:cNvSpPr txBox="1"/>
          <p:nvPr/>
        </p:nvSpPr>
        <p:spPr>
          <a:xfrm>
            <a:off x="6821169" y="4277105"/>
            <a:ext cx="1576705" cy="35496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5300"/>
              </a:lnSpc>
              <a:spcBef>
                <a:spcPts val="40"/>
              </a:spcBef>
            </a:pPr>
            <a:r>
              <a:rPr sz="1050" dirty="0">
                <a:solidFill>
                  <a:srgbClr val="D9D9D9"/>
                </a:solidFill>
                <a:latin typeface="Calibri"/>
                <a:cs typeface="Calibri"/>
              </a:rPr>
              <a:t>Planned</a:t>
            </a:r>
            <a:r>
              <a:rPr sz="1050" spc="-25" dirty="0">
                <a:solidFill>
                  <a:srgbClr val="D9D9D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D9D9D9"/>
                </a:solidFill>
                <a:latin typeface="Calibri"/>
                <a:cs typeface="Calibri"/>
              </a:rPr>
              <a:t>Prog.</a:t>
            </a:r>
            <a:r>
              <a:rPr sz="1050" spc="-15" dirty="0">
                <a:solidFill>
                  <a:srgbClr val="D9D9D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D9D9D9"/>
                </a:solidFill>
                <a:latin typeface="Calibri"/>
                <a:cs typeface="Calibri"/>
              </a:rPr>
              <a:t>%age</a:t>
            </a:r>
            <a:r>
              <a:rPr sz="1050" spc="-25" dirty="0">
                <a:solidFill>
                  <a:srgbClr val="D9D9D9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D9D9D9"/>
                </a:solidFill>
                <a:latin typeface="Calibri"/>
                <a:cs typeface="Calibri"/>
              </a:rPr>
              <a:t>(Month) </a:t>
            </a:r>
            <a:r>
              <a:rPr sz="1050" dirty="0">
                <a:solidFill>
                  <a:srgbClr val="D9D9D9"/>
                </a:solidFill>
                <a:latin typeface="Calibri"/>
                <a:cs typeface="Calibri"/>
              </a:rPr>
              <a:t>Earned</a:t>
            </a:r>
            <a:r>
              <a:rPr sz="1050" spc="-25" dirty="0">
                <a:solidFill>
                  <a:srgbClr val="D9D9D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D9D9D9"/>
                </a:solidFill>
                <a:latin typeface="Calibri"/>
                <a:cs typeface="Calibri"/>
              </a:rPr>
              <a:t>Prog.</a:t>
            </a:r>
            <a:r>
              <a:rPr sz="1050" spc="-5" dirty="0">
                <a:solidFill>
                  <a:srgbClr val="D9D9D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D9D9D9"/>
                </a:solidFill>
                <a:latin typeface="Calibri"/>
                <a:cs typeface="Calibri"/>
              </a:rPr>
              <a:t>%age</a:t>
            </a:r>
            <a:r>
              <a:rPr sz="1050" spc="-15" dirty="0">
                <a:solidFill>
                  <a:srgbClr val="D9D9D9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D9D9D9"/>
                </a:solidFill>
                <a:latin typeface="Calibri"/>
                <a:cs typeface="Calibri"/>
              </a:rPr>
              <a:t>(Month)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6545643" y="4678489"/>
            <a:ext cx="278765" cy="85725"/>
            <a:chOff x="6545643" y="4678489"/>
            <a:chExt cx="278765" cy="85725"/>
          </a:xfrm>
        </p:grpSpPr>
        <p:sp>
          <p:nvSpPr>
            <p:cNvPr id="90" name="object 90"/>
            <p:cNvSpPr/>
            <p:nvPr/>
          </p:nvSpPr>
          <p:spPr>
            <a:xfrm>
              <a:off x="6563106" y="4722368"/>
              <a:ext cx="243840" cy="0"/>
            </a:xfrm>
            <a:custGeom>
              <a:avLst/>
              <a:gdLst/>
              <a:ahLst/>
              <a:cxnLst/>
              <a:rect l="l" t="t" r="r" b="b"/>
              <a:pathLst>
                <a:path w="243840">
                  <a:moveTo>
                    <a:pt x="0" y="0"/>
                  </a:moveTo>
                  <a:lnTo>
                    <a:pt x="243840" y="0"/>
                  </a:lnTo>
                </a:path>
              </a:pathLst>
            </a:custGeom>
            <a:ln w="34925">
              <a:solidFill>
                <a:srgbClr val="4368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646164" y="4683252"/>
              <a:ext cx="76200" cy="76200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6646164" y="4683252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38100"/>
                  </a:moveTo>
                  <a:lnTo>
                    <a:pt x="73211" y="52947"/>
                  </a:lnTo>
                  <a:lnTo>
                    <a:pt x="65055" y="65055"/>
                  </a:lnTo>
                  <a:lnTo>
                    <a:pt x="52947" y="73211"/>
                  </a:lnTo>
                  <a:lnTo>
                    <a:pt x="38100" y="76200"/>
                  </a:lnTo>
                  <a:lnTo>
                    <a:pt x="23252" y="73211"/>
                  </a:lnTo>
                  <a:lnTo>
                    <a:pt x="11144" y="65055"/>
                  </a:lnTo>
                  <a:lnTo>
                    <a:pt x="2988" y="52947"/>
                  </a:lnTo>
                  <a:lnTo>
                    <a:pt x="0" y="38100"/>
                  </a:lnTo>
                  <a:lnTo>
                    <a:pt x="2988" y="23252"/>
                  </a:lnTo>
                  <a:lnTo>
                    <a:pt x="11144" y="11144"/>
                  </a:lnTo>
                  <a:lnTo>
                    <a:pt x="23252" y="2988"/>
                  </a:lnTo>
                  <a:lnTo>
                    <a:pt x="38100" y="0"/>
                  </a:lnTo>
                  <a:lnTo>
                    <a:pt x="52947" y="2988"/>
                  </a:lnTo>
                  <a:lnTo>
                    <a:pt x="65055" y="11144"/>
                  </a:lnTo>
                  <a:lnTo>
                    <a:pt x="73211" y="23252"/>
                  </a:lnTo>
                  <a:lnTo>
                    <a:pt x="76200" y="38100"/>
                  </a:lnTo>
                  <a:close/>
                </a:path>
              </a:pathLst>
            </a:custGeom>
            <a:ln w="9525">
              <a:solidFill>
                <a:srgbClr val="4368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6821169" y="4614164"/>
            <a:ext cx="193992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solidFill>
                  <a:srgbClr val="D9D9D9"/>
                </a:solidFill>
                <a:latin typeface="Calibri"/>
                <a:cs typeface="Calibri"/>
              </a:rPr>
              <a:t>Planned</a:t>
            </a:r>
            <a:r>
              <a:rPr sz="1050" spc="-25" dirty="0">
                <a:solidFill>
                  <a:srgbClr val="D9D9D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D9D9D9"/>
                </a:solidFill>
                <a:latin typeface="Calibri"/>
                <a:cs typeface="Calibri"/>
              </a:rPr>
              <a:t>Prog.</a:t>
            </a:r>
            <a:r>
              <a:rPr sz="1050" spc="-15" dirty="0">
                <a:solidFill>
                  <a:srgbClr val="D9D9D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D9D9D9"/>
                </a:solidFill>
                <a:latin typeface="Calibri"/>
                <a:cs typeface="Calibri"/>
              </a:rPr>
              <a:t>%age</a:t>
            </a:r>
            <a:r>
              <a:rPr sz="1050" spc="-25" dirty="0">
                <a:solidFill>
                  <a:srgbClr val="D9D9D9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D9D9D9"/>
                </a:solidFill>
                <a:latin typeface="Calibri"/>
                <a:cs typeface="Calibri"/>
              </a:rPr>
              <a:t>(Accumulative)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6545643" y="4847653"/>
            <a:ext cx="278765" cy="85725"/>
            <a:chOff x="6545643" y="4847653"/>
            <a:chExt cx="278765" cy="85725"/>
          </a:xfrm>
        </p:grpSpPr>
        <p:sp>
          <p:nvSpPr>
            <p:cNvPr id="95" name="object 95"/>
            <p:cNvSpPr/>
            <p:nvPr/>
          </p:nvSpPr>
          <p:spPr>
            <a:xfrm>
              <a:off x="6563106" y="4891023"/>
              <a:ext cx="243840" cy="0"/>
            </a:xfrm>
            <a:custGeom>
              <a:avLst/>
              <a:gdLst/>
              <a:ahLst/>
              <a:cxnLst/>
              <a:rect l="l" t="t" r="r" b="b"/>
              <a:pathLst>
                <a:path w="243840">
                  <a:moveTo>
                    <a:pt x="0" y="0"/>
                  </a:moveTo>
                  <a:lnTo>
                    <a:pt x="243840" y="0"/>
                  </a:lnTo>
                </a:path>
              </a:pathLst>
            </a:custGeom>
            <a:ln w="34925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646164" y="4852415"/>
              <a:ext cx="76200" cy="76200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6646164" y="4852415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38099"/>
                  </a:moveTo>
                  <a:lnTo>
                    <a:pt x="73211" y="52947"/>
                  </a:lnTo>
                  <a:lnTo>
                    <a:pt x="65055" y="65055"/>
                  </a:lnTo>
                  <a:lnTo>
                    <a:pt x="52947" y="73211"/>
                  </a:lnTo>
                  <a:lnTo>
                    <a:pt x="38100" y="76199"/>
                  </a:lnTo>
                  <a:lnTo>
                    <a:pt x="23252" y="73211"/>
                  </a:lnTo>
                  <a:lnTo>
                    <a:pt x="11144" y="65055"/>
                  </a:lnTo>
                  <a:lnTo>
                    <a:pt x="2988" y="52947"/>
                  </a:lnTo>
                  <a:lnTo>
                    <a:pt x="0" y="38099"/>
                  </a:lnTo>
                  <a:lnTo>
                    <a:pt x="2988" y="23252"/>
                  </a:lnTo>
                  <a:lnTo>
                    <a:pt x="11144" y="11144"/>
                  </a:lnTo>
                  <a:lnTo>
                    <a:pt x="23252" y="2988"/>
                  </a:lnTo>
                  <a:lnTo>
                    <a:pt x="38100" y="0"/>
                  </a:lnTo>
                  <a:lnTo>
                    <a:pt x="52947" y="2988"/>
                  </a:lnTo>
                  <a:lnTo>
                    <a:pt x="65055" y="11144"/>
                  </a:lnTo>
                  <a:lnTo>
                    <a:pt x="73211" y="23252"/>
                  </a:lnTo>
                  <a:lnTo>
                    <a:pt x="76200" y="38099"/>
                  </a:lnTo>
                  <a:close/>
                </a:path>
              </a:pathLst>
            </a:custGeom>
            <a:ln w="9525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 txBox="1"/>
          <p:nvPr/>
        </p:nvSpPr>
        <p:spPr>
          <a:xfrm>
            <a:off x="6821169" y="4783073"/>
            <a:ext cx="1882139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solidFill>
                  <a:srgbClr val="D9D9D9"/>
                </a:solidFill>
                <a:latin typeface="Calibri"/>
                <a:cs typeface="Calibri"/>
              </a:rPr>
              <a:t>Earned</a:t>
            </a:r>
            <a:r>
              <a:rPr sz="1050" spc="-25" dirty="0">
                <a:solidFill>
                  <a:srgbClr val="D9D9D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D9D9D9"/>
                </a:solidFill>
                <a:latin typeface="Calibri"/>
                <a:cs typeface="Calibri"/>
              </a:rPr>
              <a:t>Prog.</a:t>
            </a:r>
            <a:r>
              <a:rPr sz="1050" spc="-5" dirty="0">
                <a:solidFill>
                  <a:srgbClr val="D9D9D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D9D9D9"/>
                </a:solidFill>
                <a:latin typeface="Calibri"/>
                <a:cs typeface="Calibri"/>
              </a:rPr>
              <a:t>%age</a:t>
            </a:r>
            <a:r>
              <a:rPr sz="1050" spc="-15" dirty="0">
                <a:solidFill>
                  <a:srgbClr val="D9D9D9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D9D9D9"/>
                </a:solidFill>
                <a:latin typeface="Calibri"/>
                <a:cs typeface="Calibri"/>
              </a:rPr>
              <a:t>(Accumulative)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99" name="object 99"/>
          <p:cNvGrpSpPr/>
          <p:nvPr/>
        </p:nvGrpSpPr>
        <p:grpSpPr>
          <a:xfrm>
            <a:off x="6545643" y="5015293"/>
            <a:ext cx="278765" cy="85725"/>
            <a:chOff x="6545643" y="5015293"/>
            <a:chExt cx="278765" cy="85725"/>
          </a:xfrm>
        </p:grpSpPr>
        <p:sp>
          <p:nvSpPr>
            <p:cNvPr id="100" name="object 100"/>
            <p:cNvSpPr/>
            <p:nvPr/>
          </p:nvSpPr>
          <p:spPr>
            <a:xfrm>
              <a:off x="6563106" y="5059679"/>
              <a:ext cx="243840" cy="0"/>
            </a:xfrm>
            <a:custGeom>
              <a:avLst/>
              <a:gdLst/>
              <a:ahLst/>
              <a:cxnLst/>
              <a:rect l="l" t="t" r="r" b="b"/>
              <a:pathLst>
                <a:path w="243840">
                  <a:moveTo>
                    <a:pt x="0" y="0"/>
                  </a:moveTo>
                  <a:lnTo>
                    <a:pt x="243840" y="0"/>
                  </a:lnTo>
                </a:path>
              </a:pathLst>
            </a:custGeom>
            <a:ln w="34925">
              <a:solidFill>
                <a:srgbClr val="9E47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10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646164" y="5020055"/>
              <a:ext cx="76200" cy="76200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6646164" y="5020055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38100"/>
                  </a:moveTo>
                  <a:lnTo>
                    <a:pt x="73211" y="52947"/>
                  </a:lnTo>
                  <a:lnTo>
                    <a:pt x="65055" y="65055"/>
                  </a:lnTo>
                  <a:lnTo>
                    <a:pt x="52947" y="73211"/>
                  </a:lnTo>
                  <a:lnTo>
                    <a:pt x="38100" y="76200"/>
                  </a:lnTo>
                  <a:lnTo>
                    <a:pt x="23252" y="73211"/>
                  </a:lnTo>
                  <a:lnTo>
                    <a:pt x="11144" y="65055"/>
                  </a:lnTo>
                  <a:lnTo>
                    <a:pt x="2988" y="52947"/>
                  </a:lnTo>
                  <a:lnTo>
                    <a:pt x="0" y="38100"/>
                  </a:lnTo>
                  <a:lnTo>
                    <a:pt x="2988" y="23252"/>
                  </a:lnTo>
                  <a:lnTo>
                    <a:pt x="11144" y="11144"/>
                  </a:lnTo>
                  <a:lnTo>
                    <a:pt x="23252" y="2988"/>
                  </a:lnTo>
                  <a:lnTo>
                    <a:pt x="38100" y="0"/>
                  </a:lnTo>
                  <a:lnTo>
                    <a:pt x="52947" y="2988"/>
                  </a:lnTo>
                  <a:lnTo>
                    <a:pt x="65055" y="11144"/>
                  </a:lnTo>
                  <a:lnTo>
                    <a:pt x="73211" y="23252"/>
                  </a:lnTo>
                  <a:lnTo>
                    <a:pt x="76200" y="38100"/>
                  </a:lnTo>
                  <a:close/>
                </a:path>
              </a:pathLst>
            </a:custGeom>
            <a:ln w="9525">
              <a:solidFill>
                <a:srgbClr val="9E47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3" name="object 103"/>
          <p:cNvSpPr txBox="1"/>
          <p:nvPr/>
        </p:nvSpPr>
        <p:spPr>
          <a:xfrm>
            <a:off x="6821169" y="4951602"/>
            <a:ext cx="126428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solidFill>
                  <a:srgbClr val="D9D9D9"/>
                </a:solidFill>
                <a:latin typeface="Calibri"/>
                <a:cs typeface="Calibri"/>
              </a:rPr>
              <a:t>Forcast</a:t>
            </a:r>
            <a:r>
              <a:rPr sz="1050" spc="-25" dirty="0">
                <a:solidFill>
                  <a:srgbClr val="D9D9D9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D9D9D9"/>
                </a:solidFill>
                <a:latin typeface="Calibri"/>
                <a:cs typeface="Calibri"/>
              </a:rPr>
              <a:t>(Accumulative)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04" name="object 104"/>
          <p:cNvGrpSpPr/>
          <p:nvPr/>
        </p:nvGrpSpPr>
        <p:grpSpPr>
          <a:xfrm>
            <a:off x="6563106" y="5184457"/>
            <a:ext cx="243840" cy="85725"/>
            <a:chOff x="6563106" y="5184457"/>
            <a:chExt cx="243840" cy="85725"/>
          </a:xfrm>
        </p:grpSpPr>
        <p:sp>
          <p:nvSpPr>
            <p:cNvPr id="105" name="object 105"/>
            <p:cNvSpPr/>
            <p:nvPr/>
          </p:nvSpPr>
          <p:spPr>
            <a:xfrm>
              <a:off x="6563106" y="5228209"/>
              <a:ext cx="243840" cy="0"/>
            </a:xfrm>
            <a:custGeom>
              <a:avLst/>
              <a:gdLst/>
              <a:ahLst/>
              <a:cxnLst/>
              <a:rect l="l" t="t" r="r" b="b"/>
              <a:pathLst>
                <a:path w="243840">
                  <a:moveTo>
                    <a:pt x="0" y="0"/>
                  </a:moveTo>
                  <a:lnTo>
                    <a:pt x="243840" y="0"/>
                  </a:lnTo>
                </a:path>
              </a:pathLst>
            </a:custGeom>
            <a:ln w="34925">
              <a:solidFill>
                <a:srgbClr val="997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646164" y="5189220"/>
              <a:ext cx="76200" cy="76200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6646164" y="518922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38099"/>
                  </a:moveTo>
                  <a:lnTo>
                    <a:pt x="73211" y="52947"/>
                  </a:lnTo>
                  <a:lnTo>
                    <a:pt x="65055" y="65055"/>
                  </a:lnTo>
                  <a:lnTo>
                    <a:pt x="52947" y="73211"/>
                  </a:lnTo>
                  <a:lnTo>
                    <a:pt x="38100" y="76199"/>
                  </a:lnTo>
                  <a:lnTo>
                    <a:pt x="23252" y="73211"/>
                  </a:lnTo>
                  <a:lnTo>
                    <a:pt x="11144" y="65055"/>
                  </a:lnTo>
                  <a:lnTo>
                    <a:pt x="2988" y="52947"/>
                  </a:lnTo>
                  <a:lnTo>
                    <a:pt x="0" y="38099"/>
                  </a:lnTo>
                  <a:lnTo>
                    <a:pt x="2988" y="23252"/>
                  </a:lnTo>
                  <a:lnTo>
                    <a:pt x="11144" y="11144"/>
                  </a:lnTo>
                  <a:lnTo>
                    <a:pt x="23252" y="2988"/>
                  </a:lnTo>
                  <a:lnTo>
                    <a:pt x="38100" y="0"/>
                  </a:lnTo>
                  <a:lnTo>
                    <a:pt x="52947" y="2988"/>
                  </a:lnTo>
                  <a:lnTo>
                    <a:pt x="65055" y="11144"/>
                  </a:lnTo>
                  <a:lnTo>
                    <a:pt x="73211" y="23252"/>
                  </a:lnTo>
                  <a:lnTo>
                    <a:pt x="76200" y="38099"/>
                  </a:lnTo>
                  <a:close/>
                </a:path>
              </a:pathLst>
            </a:custGeom>
            <a:ln w="9525">
              <a:solidFill>
                <a:srgbClr val="997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 txBox="1"/>
          <p:nvPr/>
        </p:nvSpPr>
        <p:spPr>
          <a:xfrm>
            <a:off x="6821169" y="5120132"/>
            <a:ext cx="91122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solidFill>
                  <a:srgbClr val="D9D9D9"/>
                </a:solidFill>
                <a:latin typeface="Calibri"/>
                <a:cs typeface="Calibri"/>
              </a:rPr>
              <a:t>Forcast</a:t>
            </a:r>
            <a:r>
              <a:rPr sz="1050" spc="-25" dirty="0">
                <a:solidFill>
                  <a:srgbClr val="D9D9D9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D9D9D9"/>
                </a:solidFill>
                <a:latin typeface="Calibri"/>
                <a:cs typeface="Calibri"/>
              </a:rPr>
              <a:t>Monthly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211937" y="6633926"/>
            <a:ext cx="224154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175" dirty="0">
                <a:solidFill>
                  <a:srgbClr val="BEBEBE"/>
                </a:solidFill>
                <a:latin typeface="Cambria"/>
                <a:cs typeface="Cambria"/>
              </a:rPr>
              <a:t>R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10" name="object 1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45" dirty="0"/>
              <a:t>I</a:t>
            </a:r>
          </a:p>
        </p:txBody>
      </p:sp>
      <p:sp>
        <p:nvSpPr>
          <p:cNvPr id="111" name="object 111"/>
          <p:cNvSpPr txBox="1"/>
          <p:nvPr/>
        </p:nvSpPr>
        <p:spPr>
          <a:xfrm>
            <a:off x="886129" y="6633926"/>
            <a:ext cx="193675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245" dirty="0">
                <a:solidFill>
                  <a:srgbClr val="BEBEBE"/>
                </a:solidFill>
                <a:latin typeface="Cambria"/>
                <a:cs typeface="Cambria"/>
              </a:rPr>
              <a:t>S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12" name="object 1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235" dirty="0"/>
              <a:t>E</a:t>
            </a:r>
          </a:p>
        </p:txBody>
      </p:sp>
      <p:pic>
        <p:nvPicPr>
          <p:cNvPr id="113" name="object 2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8517305" y="193531"/>
            <a:ext cx="1312495" cy="12542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5459" y="897382"/>
            <a:ext cx="14243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spc="-3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MOBILISATION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1435">
              <a:lnSpc>
                <a:spcPct val="100000"/>
              </a:lnSpc>
              <a:spcBef>
                <a:spcPts val="105"/>
              </a:spcBef>
            </a:pPr>
            <a:r>
              <a:rPr spc="-50" dirty="0">
                <a:solidFill>
                  <a:srgbClr val="7E7E7E"/>
                </a:solidFill>
              </a:rPr>
              <a:t>PROJECT:</a:t>
            </a:r>
            <a:r>
              <a:rPr spc="-114" dirty="0">
                <a:solidFill>
                  <a:srgbClr val="7E7E7E"/>
                </a:solidFill>
              </a:rPr>
              <a:t> </a:t>
            </a:r>
            <a:r>
              <a:rPr spc="-20" dirty="0"/>
              <a:t>KOT</a:t>
            </a:r>
            <a:r>
              <a:rPr spc="-95" dirty="0"/>
              <a:t> </a:t>
            </a:r>
            <a:r>
              <a:rPr spc="-114" dirty="0"/>
              <a:t>PALAK-</a:t>
            </a:r>
            <a:r>
              <a:rPr dirty="0"/>
              <a:t>1</a:t>
            </a:r>
            <a:r>
              <a:rPr spc="-120" dirty="0"/>
              <a:t> </a:t>
            </a:r>
            <a:r>
              <a:rPr dirty="0"/>
              <a:t>EPF</a:t>
            </a:r>
            <a:r>
              <a:rPr spc="-110" dirty="0"/>
              <a:t> </a:t>
            </a:r>
            <a:r>
              <a:rPr spc="-10" dirty="0"/>
              <a:t>DEVELOPMENT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84494" y="5015610"/>
            <a:ext cx="1335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Franklin Gothic Medium"/>
                <a:cs typeface="Franklin Gothic Medium"/>
              </a:rPr>
              <a:t>CHALLENGES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84494" y="5564530"/>
            <a:ext cx="352425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8450" algn="l"/>
              </a:tabLst>
            </a:pPr>
            <a:r>
              <a:rPr sz="1800" dirty="0">
                <a:latin typeface="Franklin Gothic Medium"/>
                <a:cs typeface="Franklin Gothic Medium"/>
              </a:rPr>
              <a:t>Security</a:t>
            </a:r>
            <a:r>
              <a:rPr sz="1800" spc="30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/</a:t>
            </a:r>
            <a:r>
              <a:rPr sz="1800" spc="-8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Community</a:t>
            </a:r>
            <a:r>
              <a:rPr sz="1800" spc="-65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Sensitivity.</a:t>
            </a:r>
            <a:endParaRPr sz="1800">
              <a:latin typeface="Franklin Gothic Medium"/>
              <a:cs typeface="Franklin Gothic Medium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"/>
              <a:tabLst>
                <a:tab pos="298450" algn="l"/>
              </a:tabLst>
            </a:pPr>
            <a:r>
              <a:rPr sz="1800" spc="-55" dirty="0">
                <a:latin typeface="Franklin Gothic Medium"/>
                <a:cs typeface="Franklin Gothic Medium"/>
              </a:rPr>
              <a:t>Remote</a:t>
            </a:r>
            <a:r>
              <a:rPr sz="1800" spc="-20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Location.</a:t>
            </a:r>
            <a:endParaRPr sz="1800">
              <a:latin typeface="Franklin Gothic Medium"/>
              <a:cs typeface="Franklin Gothic Medium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"/>
              <a:tabLst>
                <a:tab pos="298450" algn="l"/>
              </a:tabLst>
            </a:pPr>
            <a:r>
              <a:rPr sz="1800" spc="-20" dirty="0">
                <a:latin typeface="Franklin Gothic Medium"/>
                <a:cs typeface="Franklin Gothic Medium"/>
              </a:rPr>
              <a:t>Stringent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HSE</a:t>
            </a:r>
            <a:r>
              <a:rPr sz="1800" spc="15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Compliance.</a:t>
            </a:r>
            <a:endParaRPr sz="1800">
              <a:latin typeface="Franklin Gothic Medium"/>
              <a:cs typeface="Franklin Gothic Medium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15112" y="1360932"/>
            <a:ext cx="8951595" cy="2971165"/>
            <a:chOff x="515112" y="1360932"/>
            <a:chExt cx="8951595" cy="297116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5112" y="1360932"/>
              <a:ext cx="8951214" cy="297103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88053" y="1792224"/>
              <a:ext cx="9525" cy="225640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47233" y="1792224"/>
              <a:ext cx="9525" cy="225640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07938" y="1792224"/>
              <a:ext cx="9525" cy="225640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67118" y="1792224"/>
              <a:ext cx="9525" cy="225640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27821" y="1792224"/>
              <a:ext cx="9525" cy="225640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87002" y="1792224"/>
              <a:ext cx="9525" cy="225640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932938" y="1812035"/>
              <a:ext cx="5299710" cy="2216150"/>
            </a:xfrm>
            <a:custGeom>
              <a:avLst/>
              <a:gdLst/>
              <a:ahLst/>
              <a:cxnLst/>
              <a:rect l="l" t="t" r="r" b="b"/>
              <a:pathLst>
                <a:path w="5299709" h="2216150">
                  <a:moveTo>
                    <a:pt x="1059942" y="2154936"/>
                  </a:moveTo>
                  <a:lnTo>
                    <a:pt x="0" y="2154936"/>
                  </a:lnTo>
                  <a:lnTo>
                    <a:pt x="0" y="2215896"/>
                  </a:lnTo>
                  <a:lnTo>
                    <a:pt x="1059942" y="2215896"/>
                  </a:lnTo>
                  <a:lnTo>
                    <a:pt x="1059942" y="2154936"/>
                  </a:lnTo>
                  <a:close/>
                </a:path>
                <a:path w="5299709" h="2216150">
                  <a:moveTo>
                    <a:pt x="1059942" y="1435608"/>
                  </a:moveTo>
                  <a:lnTo>
                    <a:pt x="0" y="1435608"/>
                  </a:lnTo>
                  <a:lnTo>
                    <a:pt x="0" y="1498092"/>
                  </a:lnTo>
                  <a:lnTo>
                    <a:pt x="1059942" y="1498092"/>
                  </a:lnTo>
                  <a:lnTo>
                    <a:pt x="1059942" y="1435608"/>
                  </a:lnTo>
                  <a:close/>
                </a:path>
                <a:path w="5299709" h="2216150">
                  <a:moveTo>
                    <a:pt x="1059942" y="1333500"/>
                  </a:moveTo>
                  <a:lnTo>
                    <a:pt x="0" y="1333500"/>
                  </a:lnTo>
                  <a:lnTo>
                    <a:pt x="0" y="1395984"/>
                  </a:lnTo>
                  <a:lnTo>
                    <a:pt x="1059942" y="1395984"/>
                  </a:lnTo>
                  <a:lnTo>
                    <a:pt x="1059942" y="1333500"/>
                  </a:lnTo>
                  <a:close/>
                </a:path>
                <a:path w="5299709" h="2216150">
                  <a:moveTo>
                    <a:pt x="1059942" y="1231392"/>
                  </a:moveTo>
                  <a:lnTo>
                    <a:pt x="0" y="1231392"/>
                  </a:lnTo>
                  <a:lnTo>
                    <a:pt x="0" y="1293876"/>
                  </a:lnTo>
                  <a:lnTo>
                    <a:pt x="1059942" y="1293876"/>
                  </a:lnTo>
                  <a:lnTo>
                    <a:pt x="1059942" y="1231392"/>
                  </a:lnTo>
                  <a:close/>
                </a:path>
                <a:path w="5299709" h="2216150">
                  <a:moveTo>
                    <a:pt x="1059942" y="1129284"/>
                  </a:moveTo>
                  <a:lnTo>
                    <a:pt x="0" y="1129284"/>
                  </a:lnTo>
                  <a:lnTo>
                    <a:pt x="0" y="1190244"/>
                  </a:lnTo>
                  <a:lnTo>
                    <a:pt x="1059942" y="1190244"/>
                  </a:lnTo>
                  <a:lnTo>
                    <a:pt x="1059942" y="1129284"/>
                  </a:lnTo>
                  <a:close/>
                </a:path>
                <a:path w="5299709" h="2216150">
                  <a:moveTo>
                    <a:pt x="1059942" y="1025652"/>
                  </a:moveTo>
                  <a:lnTo>
                    <a:pt x="0" y="1025652"/>
                  </a:lnTo>
                  <a:lnTo>
                    <a:pt x="0" y="1088136"/>
                  </a:lnTo>
                  <a:lnTo>
                    <a:pt x="1059942" y="1088136"/>
                  </a:lnTo>
                  <a:lnTo>
                    <a:pt x="1059942" y="1025652"/>
                  </a:lnTo>
                  <a:close/>
                </a:path>
                <a:path w="5299709" h="2216150">
                  <a:moveTo>
                    <a:pt x="1059942" y="923544"/>
                  </a:moveTo>
                  <a:lnTo>
                    <a:pt x="0" y="923544"/>
                  </a:lnTo>
                  <a:lnTo>
                    <a:pt x="0" y="986028"/>
                  </a:lnTo>
                  <a:lnTo>
                    <a:pt x="1059942" y="986028"/>
                  </a:lnTo>
                  <a:lnTo>
                    <a:pt x="1059942" y="923544"/>
                  </a:lnTo>
                  <a:close/>
                </a:path>
                <a:path w="5299709" h="2216150">
                  <a:moveTo>
                    <a:pt x="1059942" y="717804"/>
                  </a:moveTo>
                  <a:lnTo>
                    <a:pt x="0" y="717804"/>
                  </a:lnTo>
                  <a:lnTo>
                    <a:pt x="0" y="780288"/>
                  </a:lnTo>
                  <a:lnTo>
                    <a:pt x="1059942" y="780288"/>
                  </a:lnTo>
                  <a:lnTo>
                    <a:pt x="1059942" y="717804"/>
                  </a:lnTo>
                  <a:close/>
                </a:path>
                <a:path w="5299709" h="2216150">
                  <a:moveTo>
                    <a:pt x="1059942" y="615696"/>
                  </a:moveTo>
                  <a:lnTo>
                    <a:pt x="0" y="615696"/>
                  </a:lnTo>
                  <a:lnTo>
                    <a:pt x="0" y="678180"/>
                  </a:lnTo>
                  <a:lnTo>
                    <a:pt x="1059942" y="678180"/>
                  </a:lnTo>
                  <a:lnTo>
                    <a:pt x="1059942" y="615696"/>
                  </a:lnTo>
                  <a:close/>
                </a:path>
                <a:path w="5299709" h="2216150">
                  <a:moveTo>
                    <a:pt x="1059942" y="513588"/>
                  </a:moveTo>
                  <a:lnTo>
                    <a:pt x="0" y="513588"/>
                  </a:lnTo>
                  <a:lnTo>
                    <a:pt x="0" y="576072"/>
                  </a:lnTo>
                  <a:lnTo>
                    <a:pt x="1059942" y="576072"/>
                  </a:lnTo>
                  <a:lnTo>
                    <a:pt x="1059942" y="513588"/>
                  </a:lnTo>
                  <a:close/>
                </a:path>
                <a:path w="5299709" h="2216150">
                  <a:moveTo>
                    <a:pt x="1059942" y="409956"/>
                  </a:moveTo>
                  <a:lnTo>
                    <a:pt x="0" y="409956"/>
                  </a:lnTo>
                  <a:lnTo>
                    <a:pt x="0" y="472440"/>
                  </a:lnTo>
                  <a:lnTo>
                    <a:pt x="1059942" y="472440"/>
                  </a:lnTo>
                  <a:lnTo>
                    <a:pt x="1059942" y="409956"/>
                  </a:lnTo>
                  <a:close/>
                </a:path>
                <a:path w="5299709" h="2216150">
                  <a:moveTo>
                    <a:pt x="1059942" y="307848"/>
                  </a:moveTo>
                  <a:lnTo>
                    <a:pt x="0" y="307848"/>
                  </a:lnTo>
                  <a:lnTo>
                    <a:pt x="0" y="370332"/>
                  </a:lnTo>
                  <a:lnTo>
                    <a:pt x="1059942" y="370332"/>
                  </a:lnTo>
                  <a:lnTo>
                    <a:pt x="1059942" y="307848"/>
                  </a:lnTo>
                  <a:close/>
                </a:path>
                <a:path w="5299709" h="2216150">
                  <a:moveTo>
                    <a:pt x="1059942" y="103632"/>
                  </a:moveTo>
                  <a:lnTo>
                    <a:pt x="0" y="103632"/>
                  </a:lnTo>
                  <a:lnTo>
                    <a:pt x="0" y="164592"/>
                  </a:lnTo>
                  <a:lnTo>
                    <a:pt x="1059942" y="164592"/>
                  </a:lnTo>
                  <a:lnTo>
                    <a:pt x="1059942" y="103632"/>
                  </a:lnTo>
                  <a:close/>
                </a:path>
                <a:path w="5299709" h="2216150">
                  <a:moveTo>
                    <a:pt x="1059942" y="0"/>
                  </a:moveTo>
                  <a:lnTo>
                    <a:pt x="0" y="0"/>
                  </a:lnTo>
                  <a:lnTo>
                    <a:pt x="0" y="62484"/>
                  </a:lnTo>
                  <a:lnTo>
                    <a:pt x="1059942" y="62484"/>
                  </a:lnTo>
                  <a:lnTo>
                    <a:pt x="1059942" y="0"/>
                  </a:lnTo>
                  <a:close/>
                </a:path>
                <a:path w="5299709" h="2216150">
                  <a:moveTo>
                    <a:pt x="2119122" y="1847088"/>
                  </a:moveTo>
                  <a:lnTo>
                    <a:pt x="0" y="1847088"/>
                  </a:lnTo>
                  <a:lnTo>
                    <a:pt x="0" y="1908048"/>
                  </a:lnTo>
                  <a:lnTo>
                    <a:pt x="2119122" y="1908048"/>
                  </a:lnTo>
                  <a:lnTo>
                    <a:pt x="2119122" y="1847088"/>
                  </a:lnTo>
                  <a:close/>
                </a:path>
                <a:path w="5299709" h="2216150">
                  <a:moveTo>
                    <a:pt x="2119122" y="1743456"/>
                  </a:moveTo>
                  <a:lnTo>
                    <a:pt x="0" y="1743456"/>
                  </a:lnTo>
                  <a:lnTo>
                    <a:pt x="0" y="1805940"/>
                  </a:lnTo>
                  <a:lnTo>
                    <a:pt x="2119122" y="1805940"/>
                  </a:lnTo>
                  <a:lnTo>
                    <a:pt x="2119122" y="1743456"/>
                  </a:lnTo>
                  <a:close/>
                </a:path>
                <a:path w="5299709" h="2216150">
                  <a:moveTo>
                    <a:pt x="2119122" y="1641348"/>
                  </a:moveTo>
                  <a:lnTo>
                    <a:pt x="0" y="1641348"/>
                  </a:lnTo>
                  <a:lnTo>
                    <a:pt x="0" y="1703832"/>
                  </a:lnTo>
                  <a:lnTo>
                    <a:pt x="2119122" y="1703832"/>
                  </a:lnTo>
                  <a:lnTo>
                    <a:pt x="2119122" y="1641348"/>
                  </a:lnTo>
                  <a:close/>
                </a:path>
                <a:path w="5299709" h="2216150">
                  <a:moveTo>
                    <a:pt x="2119122" y="1539240"/>
                  </a:moveTo>
                  <a:lnTo>
                    <a:pt x="0" y="1539240"/>
                  </a:lnTo>
                  <a:lnTo>
                    <a:pt x="0" y="1601724"/>
                  </a:lnTo>
                  <a:lnTo>
                    <a:pt x="2119122" y="1601724"/>
                  </a:lnTo>
                  <a:lnTo>
                    <a:pt x="2119122" y="1539240"/>
                  </a:lnTo>
                  <a:close/>
                </a:path>
                <a:path w="5299709" h="2216150">
                  <a:moveTo>
                    <a:pt x="2119122" y="205740"/>
                  </a:moveTo>
                  <a:lnTo>
                    <a:pt x="0" y="205740"/>
                  </a:lnTo>
                  <a:lnTo>
                    <a:pt x="0" y="268224"/>
                  </a:lnTo>
                  <a:lnTo>
                    <a:pt x="2119122" y="268224"/>
                  </a:lnTo>
                  <a:lnTo>
                    <a:pt x="2119122" y="205740"/>
                  </a:lnTo>
                  <a:close/>
                </a:path>
                <a:path w="5299709" h="2216150">
                  <a:moveTo>
                    <a:pt x="3179826" y="2051304"/>
                  </a:moveTo>
                  <a:lnTo>
                    <a:pt x="0" y="2051304"/>
                  </a:lnTo>
                  <a:lnTo>
                    <a:pt x="0" y="2113788"/>
                  </a:lnTo>
                  <a:lnTo>
                    <a:pt x="3179826" y="2113788"/>
                  </a:lnTo>
                  <a:lnTo>
                    <a:pt x="3179826" y="2051304"/>
                  </a:lnTo>
                  <a:close/>
                </a:path>
                <a:path w="5299709" h="2216150">
                  <a:moveTo>
                    <a:pt x="3179826" y="1949196"/>
                  </a:moveTo>
                  <a:lnTo>
                    <a:pt x="0" y="1949196"/>
                  </a:lnTo>
                  <a:lnTo>
                    <a:pt x="0" y="2011680"/>
                  </a:lnTo>
                  <a:lnTo>
                    <a:pt x="3179826" y="2011680"/>
                  </a:lnTo>
                  <a:lnTo>
                    <a:pt x="3179826" y="1949196"/>
                  </a:lnTo>
                  <a:close/>
                </a:path>
                <a:path w="5299709" h="2216150">
                  <a:moveTo>
                    <a:pt x="5299710" y="821436"/>
                  </a:moveTo>
                  <a:lnTo>
                    <a:pt x="0" y="821436"/>
                  </a:lnTo>
                  <a:lnTo>
                    <a:pt x="0" y="882396"/>
                  </a:lnTo>
                  <a:lnTo>
                    <a:pt x="5299710" y="882396"/>
                  </a:lnTo>
                  <a:lnTo>
                    <a:pt x="5299710" y="821436"/>
                  </a:lnTo>
                  <a:close/>
                </a:path>
              </a:pathLst>
            </a:custGeom>
            <a:solidFill>
              <a:srgbClr val="4471C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32938" y="1812036"/>
              <a:ext cx="5299710" cy="2216150"/>
            </a:xfrm>
            <a:custGeom>
              <a:avLst/>
              <a:gdLst/>
              <a:ahLst/>
              <a:cxnLst/>
              <a:rect l="l" t="t" r="r" b="b"/>
              <a:pathLst>
                <a:path w="5299709" h="2216150">
                  <a:moveTo>
                    <a:pt x="1059941" y="2215896"/>
                  </a:moveTo>
                  <a:lnTo>
                    <a:pt x="0" y="2215896"/>
                  </a:lnTo>
                  <a:lnTo>
                    <a:pt x="0" y="2154936"/>
                  </a:lnTo>
                  <a:lnTo>
                    <a:pt x="1059941" y="2154936"/>
                  </a:lnTo>
                  <a:lnTo>
                    <a:pt x="1059941" y="2215896"/>
                  </a:lnTo>
                  <a:close/>
                </a:path>
                <a:path w="5299709" h="2216150">
                  <a:moveTo>
                    <a:pt x="3179826" y="2113788"/>
                  </a:moveTo>
                  <a:lnTo>
                    <a:pt x="0" y="2113788"/>
                  </a:lnTo>
                  <a:lnTo>
                    <a:pt x="0" y="2051303"/>
                  </a:lnTo>
                  <a:lnTo>
                    <a:pt x="3179826" y="2051303"/>
                  </a:lnTo>
                  <a:lnTo>
                    <a:pt x="3179826" y="2113788"/>
                  </a:lnTo>
                  <a:close/>
                </a:path>
                <a:path w="5299709" h="2216150">
                  <a:moveTo>
                    <a:pt x="3179826" y="2011680"/>
                  </a:moveTo>
                  <a:lnTo>
                    <a:pt x="0" y="2011680"/>
                  </a:lnTo>
                  <a:lnTo>
                    <a:pt x="0" y="1949195"/>
                  </a:lnTo>
                  <a:lnTo>
                    <a:pt x="3179826" y="1949195"/>
                  </a:lnTo>
                  <a:lnTo>
                    <a:pt x="3179826" y="2011680"/>
                  </a:lnTo>
                  <a:close/>
                </a:path>
                <a:path w="5299709" h="2216150">
                  <a:moveTo>
                    <a:pt x="2119122" y="1908047"/>
                  </a:moveTo>
                  <a:lnTo>
                    <a:pt x="0" y="1908047"/>
                  </a:lnTo>
                  <a:lnTo>
                    <a:pt x="0" y="1847088"/>
                  </a:lnTo>
                  <a:lnTo>
                    <a:pt x="2119122" y="1847088"/>
                  </a:lnTo>
                  <a:lnTo>
                    <a:pt x="2119122" y="1908047"/>
                  </a:lnTo>
                  <a:close/>
                </a:path>
                <a:path w="5299709" h="2216150">
                  <a:moveTo>
                    <a:pt x="2119122" y="1805939"/>
                  </a:moveTo>
                  <a:lnTo>
                    <a:pt x="0" y="1805939"/>
                  </a:lnTo>
                  <a:lnTo>
                    <a:pt x="0" y="1743455"/>
                  </a:lnTo>
                  <a:lnTo>
                    <a:pt x="2119122" y="1743455"/>
                  </a:lnTo>
                  <a:lnTo>
                    <a:pt x="2119122" y="1805939"/>
                  </a:lnTo>
                  <a:close/>
                </a:path>
                <a:path w="5299709" h="2216150">
                  <a:moveTo>
                    <a:pt x="2119122" y="1703831"/>
                  </a:moveTo>
                  <a:lnTo>
                    <a:pt x="0" y="1703831"/>
                  </a:lnTo>
                  <a:lnTo>
                    <a:pt x="0" y="1641348"/>
                  </a:lnTo>
                  <a:lnTo>
                    <a:pt x="2119122" y="1641348"/>
                  </a:lnTo>
                  <a:lnTo>
                    <a:pt x="2119122" y="1703831"/>
                  </a:lnTo>
                  <a:close/>
                </a:path>
                <a:path w="5299709" h="2216150">
                  <a:moveTo>
                    <a:pt x="2119122" y="1601724"/>
                  </a:moveTo>
                  <a:lnTo>
                    <a:pt x="0" y="1601724"/>
                  </a:lnTo>
                  <a:lnTo>
                    <a:pt x="0" y="1539239"/>
                  </a:lnTo>
                  <a:lnTo>
                    <a:pt x="2119122" y="1539239"/>
                  </a:lnTo>
                  <a:lnTo>
                    <a:pt x="2119122" y="1601724"/>
                  </a:lnTo>
                  <a:close/>
                </a:path>
                <a:path w="5299709" h="2216150">
                  <a:moveTo>
                    <a:pt x="1059941" y="1498091"/>
                  </a:moveTo>
                  <a:lnTo>
                    <a:pt x="0" y="1498091"/>
                  </a:lnTo>
                  <a:lnTo>
                    <a:pt x="0" y="1435608"/>
                  </a:lnTo>
                  <a:lnTo>
                    <a:pt x="1059941" y="1435608"/>
                  </a:lnTo>
                  <a:lnTo>
                    <a:pt x="1059941" y="1498091"/>
                  </a:lnTo>
                  <a:close/>
                </a:path>
                <a:path w="5299709" h="2216150">
                  <a:moveTo>
                    <a:pt x="1059941" y="1395984"/>
                  </a:moveTo>
                  <a:lnTo>
                    <a:pt x="0" y="1395984"/>
                  </a:lnTo>
                  <a:lnTo>
                    <a:pt x="0" y="1333500"/>
                  </a:lnTo>
                  <a:lnTo>
                    <a:pt x="1059941" y="1333500"/>
                  </a:lnTo>
                  <a:lnTo>
                    <a:pt x="1059941" y="1395984"/>
                  </a:lnTo>
                  <a:close/>
                </a:path>
                <a:path w="5299709" h="2216150">
                  <a:moveTo>
                    <a:pt x="1059941" y="1293876"/>
                  </a:moveTo>
                  <a:lnTo>
                    <a:pt x="0" y="1293876"/>
                  </a:lnTo>
                  <a:lnTo>
                    <a:pt x="0" y="1231391"/>
                  </a:lnTo>
                  <a:lnTo>
                    <a:pt x="1059941" y="1231391"/>
                  </a:lnTo>
                  <a:lnTo>
                    <a:pt x="1059941" y="1293876"/>
                  </a:lnTo>
                  <a:close/>
                </a:path>
                <a:path w="5299709" h="2216150">
                  <a:moveTo>
                    <a:pt x="1059941" y="1190243"/>
                  </a:moveTo>
                  <a:lnTo>
                    <a:pt x="0" y="1190243"/>
                  </a:lnTo>
                  <a:lnTo>
                    <a:pt x="0" y="1129284"/>
                  </a:lnTo>
                  <a:lnTo>
                    <a:pt x="1059941" y="1129284"/>
                  </a:lnTo>
                  <a:lnTo>
                    <a:pt x="1059941" y="1190243"/>
                  </a:lnTo>
                  <a:close/>
                </a:path>
                <a:path w="5299709" h="2216150">
                  <a:moveTo>
                    <a:pt x="1059941" y="1088136"/>
                  </a:moveTo>
                  <a:lnTo>
                    <a:pt x="0" y="1088136"/>
                  </a:lnTo>
                  <a:lnTo>
                    <a:pt x="0" y="1025651"/>
                  </a:lnTo>
                  <a:lnTo>
                    <a:pt x="1059941" y="1025651"/>
                  </a:lnTo>
                  <a:lnTo>
                    <a:pt x="1059941" y="1088136"/>
                  </a:lnTo>
                  <a:close/>
                </a:path>
                <a:path w="5299709" h="2216150">
                  <a:moveTo>
                    <a:pt x="1059941" y="986027"/>
                  </a:moveTo>
                  <a:lnTo>
                    <a:pt x="0" y="986027"/>
                  </a:lnTo>
                  <a:lnTo>
                    <a:pt x="0" y="923543"/>
                  </a:lnTo>
                  <a:lnTo>
                    <a:pt x="1059941" y="923543"/>
                  </a:lnTo>
                  <a:lnTo>
                    <a:pt x="1059941" y="986027"/>
                  </a:lnTo>
                  <a:close/>
                </a:path>
                <a:path w="5299709" h="2216150">
                  <a:moveTo>
                    <a:pt x="5299710" y="882396"/>
                  </a:moveTo>
                  <a:lnTo>
                    <a:pt x="0" y="882396"/>
                  </a:lnTo>
                  <a:lnTo>
                    <a:pt x="0" y="821436"/>
                  </a:lnTo>
                  <a:lnTo>
                    <a:pt x="5299710" y="821436"/>
                  </a:lnTo>
                  <a:lnTo>
                    <a:pt x="5299710" y="882396"/>
                  </a:lnTo>
                  <a:close/>
                </a:path>
                <a:path w="5299709" h="2216150">
                  <a:moveTo>
                    <a:pt x="1059941" y="780288"/>
                  </a:moveTo>
                  <a:lnTo>
                    <a:pt x="0" y="780288"/>
                  </a:lnTo>
                  <a:lnTo>
                    <a:pt x="0" y="717803"/>
                  </a:lnTo>
                  <a:lnTo>
                    <a:pt x="1059941" y="717803"/>
                  </a:lnTo>
                  <a:lnTo>
                    <a:pt x="1059941" y="780288"/>
                  </a:lnTo>
                  <a:close/>
                </a:path>
                <a:path w="5299709" h="2216150">
                  <a:moveTo>
                    <a:pt x="1059941" y="678179"/>
                  </a:moveTo>
                  <a:lnTo>
                    <a:pt x="0" y="678179"/>
                  </a:lnTo>
                  <a:lnTo>
                    <a:pt x="0" y="615696"/>
                  </a:lnTo>
                  <a:lnTo>
                    <a:pt x="1059941" y="615696"/>
                  </a:lnTo>
                  <a:lnTo>
                    <a:pt x="1059941" y="678179"/>
                  </a:lnTo>
                  <a:close/>
                </a:path>
                <a:path w="5299709" h="2216150">
                  <a:moveTo>
                    <a:pt x="1059941" y="576072"/>
                  </a:moveTo>
                  <a:lnTo>
                    <a:pt x="0" y="576072"/>
                  </a:lnTo>
                  <a:lnTo>
                    <a:pt x="0" y="513588"/>
                  </a:lnTo>
                  <a:lnTo>
                    <a:pt x="1059941" y="513588"/>
                  </a:lnTo>
                  <a:lnTo>
                    <a:pt x="1059941" y="576072"/>
                  </a:lnTo>
                  <a:close/>
                </a:path>
                <a:path w="5299709" h="2216150">
                  <a:moveTo>
                    <a:pt x="1059941" y="472439"/>
                  </a:moveTo>
                  <a:lnTo>
                    <a:pt x="0" y="472439"/>
                  </a:lnTo>
                  <a:lnTo>
                    <a:pt x="0" y="409955"/>
                  </a:lnTo>
                  <a:lnTo>
                    <a:pt x="1059941" y="409955"/>
                  </a:lnTo>
                  <a:lnTo>
                    <a:pt x="1059941" y="472439"/>
                  </a:lnTo>
                  <a:close/>
                </a:path>
                <a:path w="5299709" h="2216150">
                  <a:moveTo>
                    <a:pt x="1059941" y="370331"/>
                  </a:moveTo>
                  <a:lnTo>
                    <a:pt x="0" y="370331"/>
                  </a:lnTo>
                  <a:lnTo>
                    <a:pt x="0" y="307848"/>
                  </a:lnTo>
                  <a:lnTo>
                    <a:pt x="1059941" y="307848"/>
                  </a:lnTo>
                  <a:lnTo>
                    <a:pt x="1059941" y="370331"/>
                  </a:lnTo>
                  <a:close/>
                </a:path>
                <a:path w="5299709" h="2216150">
                  <a:moveTo>
                    <a:pt x="2119122" y="268224"/>
                  </a:moveTo>
                  <a:lnTo>
                    <a:pt x="0" y="268224"/>
                  </a:lnTo>
                  <a:lnTo>
                    <a:pt x="0" y="205739"/>
                  </a:lnTo>
                  <a:lnTo>
                    <a:pt x="2119122" y="205739"/>
                  </a:lnTo>
                  <a:lnTo>
                    <a:pt x="2119122" y="268224"/>
                  </a:lnTo>
                  <a:close/>
                </a:path>
                <a:path w="5299709" h="2216150">
                  <a:moveTo>
                    <a:pt x="1059941" y="164591"/>
                  </a:moveTo>
                  <a:lnTo>
                    <a:pt x="0" y="164591"/>
                  </a:lnTo>
                  <a:lnTo>
                    <a:pt x="0" y="103631"/>
                  </a:lnTo>
                  <a:lnTo>
                    <a:pt x="1059941" y="103631"/>
                  </a:lnTo>
                  <a:lnTo>
                    <a:pt x="1059941" y="164591"/>
                  </a:lnTo>
                  <a:close/>
                </a:path>
                <a:path w="5299709" h="2216150">
                  <a:moveTo>
                    <a:pt x="1059941" y="62484"/>
                  </a:moveTo>
                  <a:lnTo>
                    <a:pt x="0" y="62484"/>
                  </a:lnTo>
                  <a:lnTo>
                    <a:pt x="0" y="0"/>
                  </a:lnTo>
                  <a:lnTo>
                    <a:pt x="1059941" y="0"/>
                  </a:lnTo>
                  <a:lnTo>
                    <a:pt x="1059941" y="62484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32938" y="1792224"/>
              <a:ext cx="0" cy="2256790"/>
            </a:xfrm>
            <a:custGeom>
              <a:avLst/>
              <a:gdLst/>
              <a:ahLst/>
              <a:cxnLst/>
              <a:rect l="l" t="t" r="r" b="b"/>
              <a:pathLst>
                <a:path h="2256790">
                  <a:moveTo>
                    <a:pt x="0" y="2256409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835653" y="3911600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55919" y="3808857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3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55919" y="3706495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3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95850" y="3603752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2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95850" y="3500704"/>
            <a:ext cx="9271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2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95850" y="3398646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2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895850" y="3295903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2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35653" y="3193541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35653" y="3090798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35653" y="2988309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35653" y="2885694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35653" y="2782646"/>
            <a:ext cx="9271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35653" y="2680461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075803" y="2577846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5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835653" y="2475357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835653" y="2372614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835653" y="2270252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835653" y="2167509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835653" y="2065146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895850" y="1962403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2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835653" y="1859660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835653" y="1757298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87217" y="4097528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0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947286" y="4097528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1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007102" y="4097528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2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067171" y="4097528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3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126985" y="4097528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4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187055" y="4097528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5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247123" y="4097528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6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88975" y="1787906"/>
            <a:ext cx="2263140" cy="228282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R="12065" algn="r">
              <a:lnSpc>
                <a:spcPct val="100000"/>
              </a:lnSpc>
              <a:spcBef>
                <a:spcPts val="635"/>
              </a:spcBef>
            </a:pP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40X10</a:t>
            </a:r>
            <a:r>
              <a:rPr sz="900" spc="-4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2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PORTA</a:t>
            </a:r>
            <a:r>
              <a:rPr sz="900" spc="-3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CABIN</a:t>
            </a:r>
            <a:r>
              <a:rPr sz="900" spc="-2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2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STORE</a:t>
            </a:r>
            <a:endParaRPr sz="900">
              <a:latin typeface="Franklin Gothic Medium"/>
              <a:cs typeface="Franklin Gothic Medium"/>
            </a:endParaRPr>
          </a:p>
          <a:p>
            <a:pPr marR="5080" algn="r">
              <a:lnSpc>
                <a:spcPct val="100000"/>
              </a:lnSpc>
              <a:spcBef>
                <a:spcPts val="535"/>
              </a:spcBef>
            </a:pPr>
            <a:r>
              <a:rPr sz="90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40X10</a:t>
            </a:r>
            <a:r>
              <a:rPr sz="900" spc="-4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2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PORTA</a:t>
            </a:r>
            <a:r>
              <a:rPr sz="900" spc="-3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CABIN</a:t>
            </a:r>
            <a:r>
              <a:rPr sz="900" spc="-3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RESIDENTIAL</a:t>
            </a:r>
            <a:r>
              <a:rPr sz="900" spc="-4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EXECUTIVE</a:t>
            </a:r>
            <a:endParaRPr sz="900">
              <a:latin typeface="Franklin Gothic Medium"/>
              <a:cs typeface="Franklin Gothic Medium"/>
            </a:endParaRPr>
          </a:p>
          <a:p>
            <a:pPr marR="12065" algn="r">
              <a:lnSpc>
                <a:spcPct val="100000"/>
              </a:lnSpc>
              <a:spcBef>
                <a:spcPts val="535"/>
              </a:spcBef>
            </a:pP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40X10</a:t>
            </a:r>
            <a:r>
              <a:rPr sz="900" spc="-2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PORTA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CABIN</a:t>
            </a:r>
            <a:r>
              <a:rPr sz="900" spc="-2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JUNIOR</a:t>
            </a:r>
            <a:r>
              <a:rPr sz="900" spc="-1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MESS</a:t>
            </a:r>
            <a:r>
              <a:rPr sz="900" spc="-3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2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HALL</a:t>
            </a:r>
            <a:endParaRPr sz="900">
              <a:latin typeface="Franklin Gothic Medium"/>
              <a:cs typeface="Franklin Gothic Medium"/>
            </a:endParaRPr>
          </a:p>
          <a:p>
            <a:pPr marR="12065" algn="r">
              <a:lnSpc>
                <a:spcPct val="100000"/>
              </a:lnSpc>
              <a:spcBef>
                <a:spcPts val="535"/>
              </a:spcBef>
            </a:pP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40X10</a:t>
            </a:r>
            <a:r>
              <a:rPr sz="900" spc="-3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2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PORTA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CABIN</a:t>
            </a:r>
            <a:r>
              <a:rPr sz="900" spc="-1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SENIOR</a:t>
            </a:r>
            <a:r>
              <a:rPr sz="900" spc="-2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MESS</a:t>
            </a:r>
            <a:r>
              <a:rPr sz="900" spc="-3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2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HALL</a:t>
            </a:r>
            <a:endParaRPr sz="900">
              <a:latin typeface="Franklin Gothic Medium"/>
              <a:cs typeface="Franklin Gothic Medium"/>
            </a:endParaRPr>
          </a:p>
          <a:p>
            <a:pPr marR="5080" algn="r">
              <a:lnSpc>
                <a:spcPct val="100000"/>
              </a:lnSpc>
              <a:spcBef>
                <a:spcPts val="535"/>
              </a:spcBef>
            </a:pPr>
            <a:r>
              <a:rPr sz="90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40X10</a:t>
            </a:r>
            <a:r>
              <a:rPr sz="900" spc="-4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2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PORTA</a:t>
            </a:r>
            <a:r>
              <a:rPr sz="900" spc="-3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CABIN</a:t>
            </a:r>
            <a:r>
              <a:rPr sz="900" spc="-3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RESIDENTIAL</a:t>
            </a:r>
            <a:r>
              <a:rPr sz="900" spc="-4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EXECUTIVE</a:t>
            </a:r>
            <a:endParaRPr sz="900">
              <a:latin typeface="Franklin Gothic Medium"/>
              <a:cs typeface="Franklin Gothic Medium"/>
            </a:endParaRPr>
          </a:p>
          <a:p>
            <a:pPr marR="11430" algn="r">
              <a:lnSpc>
                <a:spcPct val="100000"/>
              </a:lnSpc>
              <a:spcBef>
                <a:spcPts val="540"/>
              </a:spcBef>
            </a:pP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4X4</a:t>
            </a:r>
            <a:r>
              <a:rPr sz="900" spc="-3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VEHICLE</a:t>
            </a:r>
            <a:endParaRPr sz="900">
              <a:latin typeface="Franklin Gothic Medium"/>
              <a:cs typeface="Franklin Gothic Medium"/>
            </a:endParaRPr>
          </a:p>
          <a:p>
            <a:pPr marL="1106170" marR="10160" indent="751205" algn="r">
              <a:lnSpc>
                <a:spcPct val="149500"/>
              </a:lnSpc>
            </a:pPr>
            <a:r>
              <a:rPr sz="900" spc="-2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ROLLER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CONCRETE</a:t>
            </a:r>
            <a:r>
              <a:rPr sz="900" spc="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VIBERATOR </a:t>
            </a:r>
            <a:r>
              <a:rPr sz="900" spc="-3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WATER</a:t>
            </a:r>
            <a:r>
              <a:rPr sz="900" spc="-1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BOWSER</a:t>
            </a:r>
            <a:endParaRPr sz="900">
              <a:latin typeface="Franklin Gothic Medium"/>
              <a:cs typeface="Franklin Gothic Medium"/>
            </a:endParaRPr>
          </a:p>
          <a:p>
            <a:pPr marR="12700" algn="r">
              <a:lnSpc>
                <a:spcPct val="100000"/>
              </a:lnSpc>
              <a:spcBef>
                <a:spcPts val="535"/>
              </a:spcBef>
            </a:pP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TYRE</a:t>
            </a:r>
            <a:r>
              <a:rPr sz="900" spc="-2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EXCAVATOR(S)</a:t>
            </a:r>
            <a:endParaRPr sz="900">
              <a:latin typeface="Franklin Gothic Medium"/>
              <a:cs typeface="Franklin Gothic Medium"/>
            </a:endParaRPr>
          </a:p>
          <a:p>
            <a:pPr marR="10795" algn="r">
              <a:lnSpc>
                <a:spcPct val="100000"/>
              </a:lnSpc>
              <a:spcBef>
                <a:spcPts val="535"/>
              </a:spcBef>
            </a:pP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CRANE(S)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628769" y="1435989"/>
            <a:ext cx="7258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Equipment</a:t>
            </a:r>
            <a:endParaRPr sz="1200">
              <a:latin typeface="Franklin Gothic Medium"/>
              <a:cs typeface="Franklin Gothic Medium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518159" y="4329684"/>
            <a:ext cx="5386705" cy="2134870"/>
            <a:chOff x="518159" y="4329684"/>
            <a:chExt cx="5386705" cy="2134870"/>
          </a:xfrm>
        </p:grpSpPr>
        <p:pic>
          <p:nvPicPr>
            <p:cNvPr id="49" name="object 4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8159" y="4329684"/>
              <a:ext cx="5386578" cy="2134361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908048" y="4658868"/>
              <a:ext cx="3907790" cy="1706880"/>
            </a:xfrm>
            <a:custGeom>
              <a:avLst/>
              <a:gdLst/>
              <a:ahLst/>
              <a:cxnLst/>
              <a:rect l="l" t="t" r="r" b="b"/>
              <a:pathLst>
                <a:path w="3907790" h="1706879">
                  <a:moveTo>
                    <a:pt x="2028444" y="1257300"/>
                  </a:moveTo>
                  <a:lnTo>
                    <a:pt x="1879092" y="1257300"/>
                  </a:lnTo>
                  <a:lnTo>
                    <a:pt x="1879092" y="1392936"/>
                  </a:lnTo>
                  <a:lnTo>
                    <a:pt x="2028444" y="1392936"/>
                  </a:lnTo>
                  <a:lnTo>
                    <a:pt x="2028444" y="1257300"/>
                  </a:lnTo>
                  <a:close/>
                </a:path>
                <a:path w="3907790" h="1706879">
                  <a:moveTo>
                    <a:pt x="2028444" y="627888"/>
                  </a:moveTo>
                  <a:lnTo>
                    <a:pt x="1879092" y="627888"/>
                  </a:lnTo>
                  <a:lnTo>
                    <a:pt x="1879092" y="763524"/>
                  </a:lnTo>
                  <a:lnTo>
                    <a:pt x="2028444" y="763524"/>
                  </a:lnTo>
                  <a:lnTo>
                    <a:pt x="2028444" y="627888"/>
                  </a:lnTo>
                  <a:close/>
                </a:path>
                <a:path w="3907790" h="1706879">
                  <a:moveTo>
                    <a:pt x="2028444" y="313944"/>
                  </a:moveTo>
                  <a:lnTo>
                    <a:pt x="1879092" y="313944"/>
                  </a:lnTo>
                  <a:lnTo>
                    <a:pt x="1879092" y="449580"/>
                  </a:lnTo>
                  <a:lnTo>
                    <a:pt x="2028444" y="449580"/>
                  </a:lnTo>
                  <a:lnTo>
                    <a:pt x="2028444" y="313944"/>
                  </a:lnTo>
                  <a:close/>
                </a:path>
                <a:path w="3907790" h="1706879">
                  <a:moveTo>
                    <a:pt x="2028444" y="0"/>
                  </a:moveTo>
                  <a:lnTo>
                    <a:pt x="1879092" y="0"/>
                  </a:lnTo>
                  <a:lnTo>
                    <a:pt x="1879092" y="135636"/>
                  </a:lnTo>
                  <a:lnTo>
                    <a:pt x="2028444" y="135636"/>
                  </a:lnTo>
                  <a:lnTo>
                    <a:pt x="2028444" y="0"/>
                  </a:lnTo>
                  <a:close/>
                </a:path>
                <a:path w="3907790" h="1706879">
                  <a:moveTo>
                    <a:pt x="2103120" y="1100328"/>
                  </a:moveTo>
                  <a:lnTo>
                    <a:pt x="1804416" y="1100328"/>
                  </a:lnTo>
                  <a:lnTo>
                    <a:pt x="1804416" y="1234440"/>
                  </a:lnTo>
                  <a:lnTo>
                    <a:pt x="2103120" y="1234440"/>
                  </a:lnTo>
                  <a:lnTo>
                    <a:pt x="2103120" y="1100328"/>
                  </a:lnTo>
                  <a:close/>
                </a:path>
                <a:path w="3907790" h="1706879">
                  <a:moveTo>
                    <a:pt x="2103120" y="786384"/>
                  </a:moveTo>
                  <a:lnTo>
                    <a:pt x="1804416" y="786384"/>
                  </a:lnTo>
                  <a:lnTo>
                    <a:pt x="1804416" y="920496"/>
                  </a:lnTo>
                  <a:lnTo>
                    <a:pt x="2103120" y="920496"/>
                  </a:lnTo>
                  <a:lnTo>
                    <a:pt x="2103120" y="786384"/>
                  </a:lnTo>
                  <a:close/>
                </a:path>
                <a:path w="3907790" h="1706879">
                  <a:moveTo>
                    <a:pt x="2103120" y="470916"/>
                  </a:moveTo>
                  <a:lnTo>
                    <a:pt x="1804416" y="470916"/>
                  </a:lnTo>
                  <a:lnTo>
                    <a:pt x="1804416" y="606552"/>
                  </a:lnTo>
                  <a:lnTo>
                    <a:pt x="2103120" y="606552"/>
                  </a:lnTo>
                  <a:lnTo>
                    <a:pt x="2103120" y="470916"/>
                  </a:lnTo>
                  <a:close/>
                </a:path>
                <a:path w="3907790" h="1706879">
                  <a:moveTo>
                    <a:pt x="2103120" y="156972"/>
                  </a:moveTo>
                  <a:lnTo>
                    <a:pt x="1804416" y="156972"/>
                  </a:lnTo>
                  <a:lnTo>
                    <a:pt x="1804416" y="292608"/>
                  </a:lnTo>
                  <a:lnTo>
                    <a:pt x="2103120" y="292608"/>
                  </a:lnTo>
                  <a:lnTo>
                    <a:pt x="2103120" y="156972"/>
                  </a:lnTo>
                  <a:close/>
                </a:path>
                <a:path w="3907790" h="1706879">
                  <a:moveTo>
                    <a:pt x="2253996" y="943356"/>
                  </a:moveTo>
                  <a:lnTo>
                    <a:pt x="1653540" y="943356"/>
                  </a:lnTo>
                  <a:lnTo>
                    <a:pt x="1653540" y="1077468"/>
                  </a:lnTo>
                  <a:lnTo>
                    <a:pt x="2253996" y="1077468"/>
                  </a:lnTo>
                  <a:lnTo>
                    <a:pt x="2253996" y="943356"/>
                  </a:lnTo>
                  <a:close/>
                </a:path>
                <a:path w="3907790" h="1706879">
                  <a:moveTo>
                    <a:pt x="2855976" y="1571244"/>
                  </a:moveTo>
                  <a:lnTo>
                    <a:pt x="1051560" y="1571244"/>
                  </a:lnTo>
                  <a:lnTo>
                    <a:pt x="1051560" y="1706880"/>
                  </a:lnTo>
                  <a:lnTo>
                    <a:pt x="2855976" y="1706880"/>
                  </a:lnTo>
                  <a:lnTo>
                    <a:pt x="2855976" y="1571244"/>
                  </a:lnTo>
                  <a:close/>
                </a:path>
                <a:path w="3907790" h="1706879">
                  <a:moveTo>
                    <a:pt x="3907536" y="1414272"/>
                  </a:moveTo>
                  <a:lnTo>
                    <a:pt x="0" y="1414272"/>
                  </a:lnTo>
                  <a:lnTo>
                    <a:pt x="0" y="1549908"/>
                  </a:lnTo>
                  <a:lnTo>
                    <a:pt x="3907536" y="1549908"/>
                  </a:lnTo>
                  <a:lnTo>
                    <a:pt x="3907536" y="1414272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907285" y="4647438"/>
              <a:ext cx="0" cy="1729739"/>
            </a:xfrm>
            <a:custGeom>
              <a:avLst/>
              <a:gdLst/>
              <a:ahLst/>
              <a:cxnLst/>
              <a:rect l="l" t="t" r="r" b="b"/>
              <a:pathLst>
                <a:path h="1729739">
                  <a:moveTo>
                    <a:pt x="0" y="0"/>
                  </a:moveTo>
                  <a:lnTo>
                    <a:pt x="0" y="1729739"/>
                  </a:lnTo>
                </a:path>
              </a:pathLst>
            </a:custGeom>
            <a:ln w="19050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580745" y="4622164"/>
            <a:ext cx="1254125" cy="175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6545" marR="5080" indent="36830" algn="r">
              <a:lnSpc>
                <a:spcPct val="114599"/>
              </a:lnSpc>
              <a:spcBef>
                <a:spcPts val="100"/>
              </a:spcBef>
            </a:pP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Total</a:t>
            </a:r>
            <a:r>
              <a:rPr sz="900" spc="-2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2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Management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Total</a:t>
            </a:r>
            <a:r>
              <a:rPr sz="900" spc="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2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Planning</a:t>
            </a:r>
            <a:r>
              <a:rPr sz="90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Staff Total</a:t>
            </a:r>
            <a:r>
              <a:rPr sz="900" spc="-3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Civil</a:t>
            </a:r>
            <a:r>
              <a:rPr sz="900" spc="18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staff Total</a:t>
            </a:r>
            <a:r>
              <a:rPr sz="900" spc="-3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2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QA/QC</a:t>
            </a:r>
            <a:r>
              <a:rPr sz="900" spc="-1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Staff Total</a:t>
            </a:r>
            <a:r>
              <a:rPr sz="900" spc="-2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HSE</a:t>
            </a:r>
            <a:r>
              <a:rPr sz="900" spc="-2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Staff</a:t>
            </a:r>
            <a:endParaRPr sz="900">
              <a:latin typeface="Franklin Gothic Medium"/>
              <a:cs typeface="Franklin Gothic Medium"/>
            </a:endParaRPr>
          </a:p>
          <a:p>
            <a:pPr marR="9525" algn="r">
              <a:lnSpc>
                <a:spcPct val="100000"/>
              </a:lnSpc>
              <a:spcBef>
                <a:spcPts val="155"/>
              </a:spcBef>
            </a:pP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Total</a:t>
            </a:r>
            <a:r>
              <a:rPr sz="900" spc="-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2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Administration</a:t>
            </a:r>
            <a:r>
              <a:rPr sz="900" spc="1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2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Staff</a:t>
            </a:r>
            <a:endParaRPr sz="900">
              <a:latin typeface="Franklin Gothic Medium"/>
              <a:cs typeface="Franklin Gothic Medium"/>
            </a:endParaRPr>
          </a:p>
          <a:p>
            <a:pPr marL="212725" marR="6350" indent="259715" algn="r">
              <a:lnSpc>
                <a:spcPts val="1240"/>
              </a:lnSpc>
              <a:spcBef>
                <a:spcPts val="65"/>
              </a:spcBef>
            </a:pP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Total</a:t>
            </a:r>
            <a:r>
              <a:rPr sz="900" spc="-3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Store</a:t>
            </a:r>
            <a:r>
              <a:rPr sz="900" spc="-4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2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staff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Total</a:t>
            </a:r>
            <a:r>
              <a:rPr sz="900" spc="-3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Store</a:t>
            </a:r>
            <a:r>
              <a:rPr sz="900" spc="-4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Staff</a:t>
            </a:r>
            <a:r>
              <a:rPr sz="900" spc="50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Total</a:t>
            </a:r>
            <a:r>
              <a:rPr sz="900" spc="-2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Local</a:t>
            </a:r>
            <a:r>
              <a:rPr sz="900" spc="-3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Staff</a:t>
            </a:r>
            <a:r>
              <a:rPr sz="900" spc="50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Total</a:t>
            </a:r>
            <a:r>
              <a:rPr sz="900" spc="-4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Civil</a:t>
            </a:r>
            <a:r>
              <a:rPr sz="900" spc="-2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Labor</a:t>
            </a:r>
            <a:r>
              <a:rPr sz="900" spc="-4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Staff</a:t>
            </a:r>
            <a:endParaRPr sz="900">
              <a:latin typeface="Franklin Gothic Medium"/>
              <a:cs typeface="Franklin Gothic Medium"/>
            </a:endParaRPr>
          </a:p>
          <a:p>
            <a:pPr marR="7620" algn="r">
              <a:lnSpc>
                <a:spcPct val="100000"/>
              </a:lnSpc>
              <a:spcBef>
                <a:spcPts val="85"/>
              </a:spcBef>
            </a:pP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Total</a:t>
            </a:r>
            <a:r>
              <a:rPr sz="900" spc="-4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Driver</a:t>
            </a:r>
            <a:r>
              <a:rPr sz="900" spc="-4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&amp;</a:t>
            </a:r>
            <a:r>
              <a:rPr sz="900" spc="-35" dirty="0">
                <a:solidFill>
                  <a:srgbClr val="404040"/>
                </a:solidFill>
                <a:latin typeface="Franklin Gothic Medium"/>
                <a:cs typeface="Franklin Gothic Medium"/>
              </a:rPr>
              <a:t> </a:t>
            </a:r>
            <a:r>
              <a:rPr sz="9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Operators</a:t>
            </a:r>
            <a:endParaRPr sz="900">
              <a:latin typeface="Franklin Gothic Medium"/>
              <a:cs typeface="Franklin Gothic Medium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856357" y="4382770"/>
            <a:ext cx="7080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04040"/>
                </a:solidFill>
                <a:latin typeface="Franklin Gothic Medium"/>
                <a:cs typeface="Franklin Gothic Medium"/>
              </a:rPr>
              <a:t>Manpower</a:t>
            </a:r>
            <a:endParaRPr sz="1200">
              <a:latin typeface="Franklin Gothic Medium"/>
              <a:cs typeface="Franklin Gothic Medium"/>
            </a:endParaRPr>
          </a:p>
        </p:txBody>
      </p:sp>
      <p:pic>
        <p:nvPicPr>
          <p:cNvPr id="54" name="object 5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82284" y="1342644"/>
            <a:ext cx="3404616" cy="1115567"/>
          </a:xfrm>
          <a:prstGeom prst="rect">
            <a:avLst/>
          </a:prstGeom>
        </p:spPr>
      </p:pic>
      <p:sp>
        <p:nvSpPr>
          <p:cNvPr id="55" name="object 55"/>
          <p:cNvSpPr txBox="1"/>
          <p:nvPr/>
        </p:nvSpPr>
        <p:spPr>
          <a:xfrm>
            <a:off x="6143878" y="1517091"/>
            <a:ext cx="25622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4485" indent="-286385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24485" algn="l"/>
              </a:tabLst>
            </a:pPr>
            <a:r>
              <a:rPr sz="12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20x</a:t>
            </a:r>
            <a:r>
              <a:rPr sz="1200" spc="-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3</a:t>
            </a:r>
            <a:r>
              <a:rPr sz="1200" baseline="2430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rd</a:t>
            </a:r>
            <a:r>
              <a:rPr sz="1200" spc="82" baseline="2430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Party</a:t>
            </a:r>
            <a:r>
              <a:rPr sz="12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Certified</a:t>
            </a:r>
            <a:r>
              <a:rPr sz="12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Equipment.</a:t>
            </a:r>
            <a:endParaRPr sz="1200">
              <a:latin typeface="Franklin Gothic Medium"/>
              <a:cs typeface="Franklin Gothic Medium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11937" y="6633926"/>
            <a:ext cx="224154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175" dirty="0">
                <a:solidFill>
                  <a:srgbClr val="BEBEBE"/>
                </a:solidFill>
                <a:latin typeface="Cambria"/>
                <a:cs typeface="Cambria"/>
              </a:rPr>
              <a:t>R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58" name="object 5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45" dirty="0"/>
              <a:t>I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886129" y="6633926"/>
            <a:ext cx="193675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245" dirty="0">
                <a:solidFill>
                  <a:srgbClr val="BEBEBE"/>
                </a:solidFill>
                <a:latin typeface="Cambria"/>
                <a:cs typeface="Cambria"/>
              </a:rPr>
              <a:t>S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60" name="object 6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235" dirty="0"/>
              <a:t>E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6143878" y="1883409"/>
            <a:ext cx="32200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4485" indent="-286385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24485" algn="l"/>
              </a:tabLst>
            </a:pPr>
            <a:r>
              <a:rPr sz="12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12x</a:t>
            </a:r>
            <a:r>
              <a:rPr sz="1200" spc="-6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3</a:t>
            </a:r>
            <a:r>
              <a:rPr sz="1200" baseline="2430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rd</a:t>
            </a:r>
            <a:r>
              <a:rPr sz="1200" spc="75" baseline="2430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Party</a:t>
            </a:r>
            <a:r>
              <a:rPr sz="12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Certified</a:t>
            </a:r>
            <a:r>
              <a:rPr sz="12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LTV</a:t>
            </a:r>
            <a:r>
              <a:rPr sz="12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license</a:t>
            </a:r>
            <a:r>
              <a:rPr sz="12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Operators</a:t>
            </a:r>
            <a:endParaRPr sz="1200">
              <a:latin typeface="Franklin Gothic Medium"/>
              <a:cs typeface="Franklin Gothic Medium"/>
            </a:endParaRPr>
          </a:p>
        </p:txBody>
      </p:sp>
      <p:pic>
        <p:nvPicPr>
          <p:cNvPr id="61" name="object 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517305" y="193531"/>
            <a:ext cx="1312495" cy="12542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5459" y="1169670"/>
            <a:ext cx="1563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Franklin Gothic Medium"/>
                <a:cs typeface="Franklin Gothic Medium"/>
              </a:rPr>
              <a:t>CONSTRUCTION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1435">
              <a:lnSpc>
                <a:spcPct val="100000"/>
              </a:lnSpc>
              <a:spcBef>
                <a:spcPts val="105"/>
              </a:spcBef>
            </a:pPr>
            <a:r>
              <a:rPr spc="-50" dirty="0">
                <a:solidFill>
                  <a:srgbClr val="7E7E7E"/>
                </a:solidFill>
              </a:rPr>
              <a:t>PROJECT:</a:t>
            </a:r>
            <a:r>
              <a:rPr spc="-114" dirty="0">
                <a:solidFill>
                  <a:srgbClr val="7E7E7E"/>
                </a:solidFill>
              </a:rPr>
              <a:t> </a:t>
            </a:r>
            <a:r>
              <a:rPr spc="-20" dirty="0"/>
              <a:t>KOT</a:t>
            </a:r>
            <a:r>
              <a:rPr spc="-95" dirty="0"/>
              <a:t> </a:t>
            </a:r>
            <a:r>
              <a:rPr spc="-114" dirty="0"/>
              <a:t>PALAK-</a:t>
            </a:r>
            <a:r>
              <a:rPr dirty="0"/>
              <a:t>1</a:t>
            </a:r>
            <a:r>
              <a:rPr spc="-120" dirty="0"/>
              <a:t> </a:t>
            </a:r>
            <a:r>
              <a:rPr dirty="0"/>
              <a:t>EPF</a:t>
            </a:r>
            <a:r>
              <a:rPr spc="-110" dirty="0"/>
              <a:t> </a:t>
            </a:r>
            <a:r>
              <a:rPr spc="-10" dirty="0"/>
              <a:t>DEVELOPMENT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644105" y="1567941"/>
            <a:ext cx="8511540" cy="5000625"/>
            <a:chOff x="644105" y="1567941"/>
            <a:chExt cx="8511540" cy="50006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0455" y="1579117"/>
              <a:ext cx="3202089" cy="247078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50455" y="1579117"/>
              <a:ext cx="3202305" cy="2470785"/>
            </a:xfrm>
            <a:custGeom>
              <a:avLst/>
              <a:gdLst/>
              <a:ahLst/>
              <a:cxnLst/>
              <a:rect l="l" t="t" r="r" b="b"/>
              <a:pathLst>
                <a:path w="3202304" h="2470785">
                  <a:moveTo>
                    <a:pt x="0" y="1235456"/>
                  </a:moveTo>
                  <a:lnTo>
                    <a:pt x="617702" y="0"/>
                  </a:lnTo>
                  <a:lnTo>
                    <a:pt x="2584361" y="0"/>
                  </a:lnTo>
                  <a:lnTo>
                    <a:pt x="3202089" y="1235456"/>
                  </a:lnTo>
                  <a:lnTo>
                    <a:pt x="2584361" y="2470785"/>
                  </a:lnTo>
                  <a:lnTo>
                    <a:pt x="617702" y="2470785"/>
                  </a:lnTo>
                  <a:lnTo>
                    <a:pt x="0" y="1235456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8697" y="2832734"/>
              <a:ext cx="3202178" cy="247078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298697" y="2832734"/>
              <a:ext cx="3202305" cy="2470785"/>
            </a:xfrm>
            <a:custGeom>
              <a:avLst/>
              <a:gdLst/>
              <a:ahLst/>
              <a:cxnLst/>
              <a:rect l="l" t="t" r="r" b="b"/>
              <a:pathLst>
                <a:path w="3202304" h="2470785">
                  <a:moveTo>
                    <a:pt x="0" y="1235456"/>
                  </a:moveTo>
                  <a:lnTo>
                    <a:pt x="617727" y="0"/>
                  </a:lnTo>
                  <a:lnTo>
                    <a:pt x="2584450" y="0"/>
                  </a:lnTo>
                  <a:lnTo>
                    <a:pt x="3202178" y="1235456"/>
                  </a:lnTo>
                  <a:lnTo>
                    <a:pt x="2584450" y="2470785"/>
                  </a:lnTo>
                  <a:lnTo>
                    <a:pt x="617727" y="2470785"/>
                  </a:lnTo>
                  <a:lnTo>
                    <a:pt x="0" y="1235456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7029" y="1574291"/>
              <a:ext cx="3202178" cy="247078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947029" y="1574291"/>
              <a:ext cx="3202305" cy="2470785"/>
            </a:xfrm>
            <a:custGeom>
              <a:avLst/>
              <a:gdLst/>
              <a:ahLst/>
              <a:cxnLst/>
              <a:rect l="l" t="t" r="r" b="b"/>
              <a:pathLst>
                <a:path w="3202304" h="2470785">
                  <a:moveTo>
                    <a:pt x="0" y="1235456"/>
                  </a:moveTo>
                  <a:lnTo>
                    <a:pt x="617727" y="0"/>
                  </a:lnTo>
                  <a:lnTo>
                    <a:pt x="2584450" y="0"/>
                  </a:lnTo>
                  <a:lnTo>
                    <a:pt x="3202178" y="1235456"/>
                  </a:lnTo>
                  <a:lnTo>
                    <a:pt x="2584450" y="2470785"/>
                  </a:lnTo>
                  <a:lnTo>
                    <a:pt x="617727" y="2470785"/>
                  </a:lnTo>
                  <a:lnTo>
                    <a:pt x="0" y="1235456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47029" y="4091203"/>
              <a:ext cx="3202178" cy="247078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947029" y="4091177"/>
              <a:ext cx="3202305" cy="2471420"/>
            </a:xfrm>
            <a:custGeom>
              <a:avLst/>
              <a:gdLst/>
              <a:ahLst/>
              <a:cxnLst/>
              <a:rect l="l" t="t" r="r" b="b"/>
              <a:pathLst>
                <a:path w="3202304" h="2471420">
                  <a:moveTo>
                    <a:pt x="0" y="1235456"/>
                  </a:moveTo>
                  <a:lnTo>
                    <a:pt x="617727" y="0"/>
                  </a:lnTo>
                  <a:lnTo>
                    <a:pt x="2584450" y="0"/>
                  </a:lnTo>
                  <a:lnTo>
                    <a:pt x="3202178" y="1235456"/>
                  </a:lnTo>
                  <a:lnTo>
                    <a:pt x="2584450" y="2470810"/>
                  </a:lnTo>
                  <a:lnTo>
                    <a:pt x="617727" y="2470810"/>
                  </a:lnTo>
                  <a:lnTo>
                    <a:pt x="0" y="1235456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0455" y="4091203"/>
              <a:ext cx="3202089" cy="247078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50455" y="4091177"/>
              <a:ext cx="3202305" cy="2471420"/>
            </a:xfrm>
            <a:custGeom>
              <a:avLst/>
              <a:gdLst/>
              <a:ahLst/>
              <a:cxnLst/>
              <a:rect l="l" t="t" r="r" b="b"/>
              <a:pathLst>
                <a:path w="3202304" h="2471420">
                  <a:moveTo>
                    <a:pt x="0" y="1235456"/>
                  </a:moveTo>
                  <a:lnTo>
                    <a:pt x="617702" y="0"/>
                  </a:lnTo>
                  <a:lnTo>
                    <a:pt x="2584361" y="0"/>
                  </a:lnTo>
                  <a:lnTo>
                    <a:pt x="3202089" y="1235456"/>
                  </a:lnTo>
                  <a:lnTo>
                    <a:pt x="2584361" y="2470810"/>
                  </a:lnTo>
                  <a:lnTo>
                    <a:pt x="617702" y="2470810"/>
                  </a:lnTo>
                  <a:lnTo>
                    <a:pt x="0" y="1235456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11937" y="6633926"/>
            <a:ext cx="224154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175" dirty="0">
                <a:solidFill>
                  <a:srgbClr val="BEBEBE"/>
                </a:solidFill>
                <a:latin typeface="Cambria"/>
                <a:cs typeface="Cambria"/>
              </a:rPr>
              <a:t>R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45" dirty="0"/>
              <a:t>I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886129" y="6633926"/>
            <a:ext cx="193675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245" dirty="0">
                <a:solidFill>
                  <a:srgbClr val="BEBEBE"/>
                </a:solidFill>
                <a:latin typeface="Cambria"/>
                <a:cs typeface="Cambria"/>
              </a:rPr>
              <a:t>S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235" dirty="0"/>
              <a:t>E</a:t>
            </a:r>
          </a:p>
        </p:txBody>
      </p:sp>
      <p:pic>
        <p:nvPicPr>
          <p:cNvPr id="19" name="object 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517305" y="193531"/>
            <a:ext cx="1312495" cy="12542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63922" y="2817952"/>
            <a:ext cx="476948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dirty="0">
                <a:solidFill>
                  <a:srgbClr val="006FC0"/>
                </a:solidFill>
              </a:rPr>
              <a:t>THANK</a:t>
            </a:r>
            <a:r>
              <a:rPr sz="7200" spc="-415" dirty="0">
                <a:solidFill>
                  <a:srgbClr val="006FC0"/>
                </a:solidFill>
              </a:rPr>
              <a:t> </a:t>
            </a:r>
            <a:r>
              <a:rPr sz="7200" spc="-90" dirty="0">
                <a:solidFill>
                  <a:srgbClr val="006FC0"/>
                </a:solidFill>
              </a:rPr>
              <a:t>YOU!</a:t>
            </a:r>
            <a:endParaRPr sz="7200"/>
          </a:p>
        </p:txBody>
      </p:sp>
      <p:sp>
        <p:nvSpPr>
          <p:cNvPr id="3" name="object 3"/>
          <p:cNvSpPr txBox="1"/>
          <p:nvPr/>
        </p:nvSpPr>
        <p:spPr>
          <a:xfrm>
            <a:off x="211937" y="6633926"/>
            <a:ext cx="224154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175" dirty="0">
                <a:solidFill>
                  <a:srgbClr val="BEBEBE"/>
                </a:solidFill>
                <a:latin typeface="Cambria"/>
                <a:cs typeface="Cambria"/>
              </a:rPr>
              <a:t>R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45" dirty="0"/>
              <a:t>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6129" y="6633926"/>
            <a:ext cx="193675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z="2000" b="1" spc="245" dirty="0">
                <a:solidFill>
                  <a:srgbClr val="BEBEBE"/>
                </a:solidFill>
                <a:latin typeface="Cambria"/>
                <a:cs typeface="Cambria"/>
              </a:rPr>
              <a:t>S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spc="235" dirty="0"/>
              <a:t>E</a:t>
            </a:r>
          </a:p>
        </p:txBody>
      </p:sp>
      <p:pic>
        <p:nvPicPr>
          <p:cNvPr id="7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17305" y="193531"/>
            <a:ext cx="1312495" cy="12542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563</Words>
  <Application>Microsoft Office PowerPoint</Application>
  <PresentationFormat>A4 Paper (210x297 mm)</PresentationFormat>
  <Paragraphs>197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Calibri</vt:lpstr>
      <vt:lpstr>Cambria</vt:lpstr>
      <vt:lpstr>Franklin Gothic Medium</vt:lpstr>
      <vt:lpstr>Wingdings</vt:lpstr>
      <vt:lpstr>Office Theme</vt:lpstr>
      <vt:lpstr>R.I.S.E</vt:lpstr>
      <vt:lpstr>CORPORATE EVOLUTION</vt:lpstr>
      <vt:lpstr>BUSINESS VERTICALS</vt:lpstr>
      <vt:lpstr>GEOGRAPHICAL PRESENCE</vt:lpstr>
      <vt:lpstr>ACCREDITATION</vt:lpstr>
      <vt:lpstr>POWERING SUCCESS:  OUR WORKFORCE AT A GLANCE</vt:lpstr>
      <vt:lpstr>OUR VALUED CLIENTS</vt:lpstr>
      <vt:lpstr>DRIVING EXCELLENCE THROUGH GLOBAL PARTNERS</vt:lpstr>
      <vt:lpstr>PROJECT: KOT PALAK-1 EPF DEVELOPMENT</vt:lpstr>
      <vt:lpstr>PROJECT: KOT PALAK-1 EPF DEVELOPMENT</vt:lpstr>
      <vt:lpstr>PROJECT: KOT PALAK-1 EPF DEVELOPMENT</vt:lpstr>
      <vt:lpstr>PROJECT: KOT PALAK-1 EPF DEVELOPMENT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Mohammad Umar Zaheer</dc:creator>
  <cp:lastModifiedBy>SHB</cp:lastModifiedBy>
  <cp:revision>5</cp:revision>
  <dcterms:created xsi:type="dcterms:W3CDTF">2025-08-23T17:41:04Z</dcterms:created>
  <dcterms:modified xsi:type="dcterms:W3CDTF">2025-08-23T18:57:53Z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2025-01-17T00:00:00Z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2025-08-23T00:00:00Z</vt:filetime>
  </property>
  <property fmtid="{D5CDD505-2E9C-101B-9397-08002B2CF9AE}" pid="5" name="Producer">
    <vt:lpwstr>Microsoft® PowerPoint® for Microsoft 365</vt:lpwstr>
  </property>
</Properties>
</file>